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71" r:id="rId6"/>
    <p:sldId id="260" r:id="rId7"/>
    <p:sldId id="263" r:id="rId8"/>
    <p:sldId id="270" r:id="rId9"/>
    <p:sldId id="261" r:id="rId10"/>
    <p:sldId id="273" r:id="rId11"/>
    <p:sldId id="274" r:id="rId12"/>
    <p:sldId id="268" r:id="rId13"/>
    <p:sldId id="269" r:id="rId14"/>
    <p:sldId id="272" r:id="rId15"/>
    <p:sldId id="265"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84356" autoAdjust="0"/>
  </p:normalViewPr>
  <p:slideViewPr>
    <p:cSldViewPr>
      <p:cViewPr varScale="1">
        <p:scale>
          <a:sx n="123" d="100"/>
          <a:sy n="123" d="100"/>
        </p:scale>
        <p:origin x="966" y="108"/>
      </p:cViewPr>
      <p:guideLst>
        <p:guide orient="horz" pos="1620"/>
        <p:guide pos="2880"/>
      </p:guideLst>
    </p:cSldViewPr>
  </p:slideViewPr>
  <p:notesTextViewPr>
    <p:cViewPr>
      <p:scale>
        <a:sx n="1" d="1"/>
        <a:sy n="1" d="1"/>
      </p:scale>
      <p:origin x="0" y="-60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77F11-519A-4408-81D8-774FDAF80A26}" type="datetimeFigureOut">
              <a:rPr lang="en-US" smtClean="0"/>
              <a:t>11/5/2021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18227-643D-4C0F-A5E3-E18F25CF05E3}" type="slidenum">
              <a:rPr lang="en-US" smtClean="0"/>
              <a:t>‹#›</a:t>
            </a:fld>
            <a:endParaRPr lang="en-US" dirty="0"/>
          </a:p>
        </p:txBody>
      </p:sp>
    </p:spTree>
    <p:extLst>
      <p:ext uri="{BB962C8B-B14F-4D97-AF65-F5344CB8AC3E}">
        <p14:creationId xmlns:p14="http://schemas.microsoft.com/office/powerpoint/2010/main" val="1423647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and origin of this study initially come from the Food Engineering lab of the Charles </a:t>
            </a:r>
            <a:r>
              <a:rPr lang="en-US" dirty="0" err="1"/>
              <a:t>Viollette</a:t>
            </a:r>
            <a:r>
              <a:rPr lang="en-US" dirty="0"/>
              <a:t> Research institute in Lille, France. </a:t>
            </a:r>
          </a:p>
          <a:p>
            <a:endParaRPr lang="en-US" dirty="0"/>
          </a:p>
          <a:p>
            <a:r>
              <a:rPr lang="en-US" dirty="0"/>
              <a:t>They were working on a project comparing intersensory cross modal mapping, specifically music listening to beer taste. The goal was to see how people associate certain music with beer. I was invited to help with data analysis, and as a musical consultant because my background is in music education and performance.</a:t>
            </a:r>
          </a:p>
          <a:p>
            <a:endParaRPr lang="en-US" dirty="0"/>
          </a:p>
          <a:p>
            <a:r>
              <a:rPr lang="en-US" dirty="0"/>
              <a:t>The music that they were using initially was six different versions of the same musical excerpt: major and minor versions, each at three different tempos. Initial analyses revealed no differences in how people associated beers with the music. </a:t>
            </a:r>
          </a:p>
          <a:p>
            <a:endParaRPr lang="en-US" dirty="0"/>
          </a:p>
          <a:p>
            <a:r>
              <a:rPr lang="en-US" dirty="0"/>
              <a:t>It was clear after listening to the excerpts that there wasn’t enough variation in the music to actually see a difference. </a:t>
            </a:r>
          </a:p>
        </p:txBody>
      </p:sp>
      <p:sp>
        <p:nvSpPr>
          <p:cNvPr id="4" name="Slide Number Placeholder 3"/>
          <p:cNvSpPr>
            <a:spLocks noGrp="1"/>
          </p:cNvSpPr>
          <p:nvPr>
            <p:ph type="sldNum" sz="quarter" idx="5"/>
          </p:nvPr>
        </p:nvSpPr>
        <p:spPr/>
        <p:txBody>
          <a:bodyPr/>
          <a:lstStyle/>
          <a:p>
            <a:fld id="{CC518227-643D-4C0F-A5E3-E18F25CF05E3}" type="slidenum">
              <a:rPr lang="en-US" smtClean="0"/>
              <a:t>2</a:t>
            </a:fld>
            <a:endParaRPr lang="en-US"/>
          </a:p>
        </p:txBody>
      </p:sp>
    </p:spTree>
    <p:extLst>
      <p:ext uri="{BB962C8B-B14F-4D97-AF65-F5344CB8AC3E}">
        <p14:creationId xmlns:p14="http://schemas.microsoft.com/office/powerpoint/2010/main" val="956625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us the excerpts and the adjectives plotted in the same space. This can be interpreted directly; excerpts and adjectives can be evaluated both by distance and by the angle between them. Excerpts that are closer to one another are more similar, and adjectives that are closer to excerpts were more commonly associated with that excerpt. </a:t>
            </a:r>
          </a:p>
          <a:p>
            <a:endParaRPr lang="en-US" dirty="0"/>
          </a:p>
          <a:p>
            <a:r>
              <a:rPr lang="en-US" dirty="0"/>
              <a:t>The simplex, the polygon in the middle, is the two-dimensional projection of the n-dimensional adjective space into the excerpts space. This gives us a space where we can see how the excerpts were associated with the adjectives. I’ve included some examples to listen to, so we can see how things turned out.</a:t>
            </a:r>
          </a:p>
          <a:p>
            <a:endParaRPr lang="en-US" dirty="0"/>
          </a:p>
          <a:p>
            <a:r>
              <a:rPr lang="en-US" dirty="0"/>
              <a:t>A few limitations I’d like to acknowledge: I do recognize that as the composer, my own internal compositional biases were revealed. We ran another survey in which we asked musical experts to evaluate the excerpts on various musical qualities, and a few stood out as outliers (excerpt 6 and 14), suggesting that although the stimuli are grouped together in this way when they aren’t evaluated using specific, defined musical excerpts, when we use musical terms, the factor space may be determined by musical family. </a:t>
            </a:r>
          </a:p>
          <a:p>
            <a:endParaRPr lang="en-US" dirty="0"/>
          </a:p>
          <a:p>
            <a:r>
              <a:rPr lang="en-US" dirty="0"/>
              <a:t>For example, although genre is a specific quality and we asked musically trained excerpts to pick between Classical, Baroque, Impressionist, Modern, etc., most of the excerpts could generally be classified as western tonal art music. The minimalist example (6) and the jazz example (14) would likely not be classified in that general family.  This is actually one of our future directions – to include excerpts from other musical cultures, to see how robust something like the CATA adjectives task is.</a:t>
            </a:r>
          </a:p>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11</a:t>
            </a:fld>
            <a:endParaRPr lang="en-US"/>
          </a:p>
        </p:txBody>
      </p:sp>
    </p:spTree>
    <p:extLst>
      <p:ext uri="{BB962C8B-B14F-4D97-AF65-F5344CB8AC3E}">
        <p14:creationId xmlns:p14="http://schemas.microsoft.com/office/powerpoint/2010/main" val="1881613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us the excerpts and the adjectives plotted in the same space. This can be interpreted directly; excerpts and adjectives can be evaluated both by distance and by the angle between them. Excerpts that are closer to one another are more similar, and adjectives that are closer to excerpts were more commonly associated with that excerpt. </a:t>
            </a:r>
          </a:p>
          <a:p>
            <a:endParaRPr lang="en-US" dirty="0"/>
          </a:p>
          <a:p>
            <a:r>
              <a:rPr lang="en-US" dirty="0"/>
              <a:t>The simplex, the polygon in the middle, is the two-dimensional projection of the n-dimensional adjective space into the excerpts space. This gives us a space where we can see how the excerpts were associated with the adjectives. I’ve included some examples to listen to, so we can see how things turned out.</a:t>
            </a:r>
          </a:p>
          <a:p>
            <a:endParaRPr lang="en-US" dirty="0"/>
          </a:p>
          <a:p>
            <a:r>
              <a:rPr lang="en-US" dirty="0"/>
              <a:t>A few limitations I’d like to acknowledge: I do recognize that as the composer, my own internal compositional biases were revealed. We ran another survey in which we asked musical experts to evaluate the excerpts on various musical qualities, and a few stood out as outliers (excerpt 6 and 14), suggesting that although the stimuli are grouped together in this way when they aren’t evaluated using specific, defined musical excerpts, when we use musical terms, the factor space may be determined by musical family. </a:t>
            </a:r>
          </a:p>
          <a:p>
            <a:endParaRPr lang="en-US" dirty="0"/>
          </a:p>
          <a:p>
            <a:r>
              <a:rPr lang="en-US" dirty="0"/>
              <a:t>For example, although genre is a specific quality and we asked musically trained excerpts to pick between Classical, Baroque, Impressionist, Modern, etc., most of the excerpts could generally be classified as western tonal art music. The minimalist example (6) and the jazz example (14) would likely not be classified in that general family.  This is actually one of our future directions – to include excerpts from other musical cultures, to see how robust something like the CATA adjectives task is.</a:t>
            </a:r>
          </a:p>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12</a:t>
            </a:fld>
            <a:endParaRPr lang="en-US"/>
          </a:p>
        </p:txBody>
      </p:sp>
    </p:spTree>
    <p:extLst>
      <p:ext uri="{BB962C8B-B14F-4D97-AF65-F5344CB8AC3E}">
        <p14:creationId xmlns:p14="http://schemas.microsoft.com/office/powerpoint/2010/main" val="684345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14</a:t>
            </a:fld>
            <a:endParaRPr lang="en-US"/>
          </a:p>
        </p:txBody>
      </p:sp>
    </p:spTree>
    <p:extLst>
      <p:ext uri="{BB962C8B-B14F-4D97-AF65-F5344CB8AC3E}">
        <p14:creationId xmlns:p14="http://schemas.microsoft.com/office/powerpoint/2010/main" val="10744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15</a:t>
            </a:fld>
            <a:endParaRPr lang="en-US"/>
          </a:p>
        </p:txBody>
      </p:sp>
    </p:spTree>
    <p:extLst>
      <p:ext uri="{BB962C8B-B14F-4D97-AF65-F5344CB8AC3E}">
        <p14:creationId xmlns:p14="http://schemas.microsoft.com/office/powerpoint/2010/main" val="1331635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sensory spaces are already fairly well defined, one example is Wine Tasting. So the problem we were facing is that in order to evaluate a cognitive ‘space’ for music listening, we need to figure out what kind of space it would be in the first place. We realized that we were going to need a lot more music, So I wrote thirty 30-second string quartet excerpts. The musically ‘defined’ quality that we controlled for was timbre, and that was pretty much it. </a:t>
            </a:r>
          </a:p>
          <a:p>
            <a:endParaRPr lang="en-US" dirty="0"/>
          </a:p>
          <a:p>
            <a:r>
              <a:rPr lang="en-US" dirty="0"/>
              <a:t>We then selected 33 terms taken from musical texts; either music analyses or directly from scores, as instructions. These were selected in part by myself and my collaborator and in conjunction with a professional French musician. We attempted to select only words that were not ‘explicitly’ musical, i.e. major or minor, and we selected words that had clear translations in both English and French. </a:t>
            </a:r>
          </a:p>
          <a:p>
            <a:endParaRPr lang="en-US" dirty="0"/>
          </a:p>
          <a:p>
            <a:r>
              <a:rPr lang="en-US" dirty="0"/>
              <a:t>The goal of this was initially to find exemplars of the musical excerpts that the sensory evaluation lab could use in their beer taste experiments, but it’s kind of taken on a life of its own and I’m very excited to be pursuing this.</a:t>
            </a:r>
          </a:p>
        </p:txBody>
      </p:sp>
      <p:sp>
        <p:nvSpPr>
          <p:cNvPr id="4" name="Slide Number Placeholder 3"/>
          <p:cNvSpPr>
            <a:spLocks noGrp="1"/>
          </p:cNvSpPr>
          <p:nvPr>
            <p:ph type="sldNum" sz="quarter" idx="5"/>
          </p:nvPr>
        </p:nvSpPr>
        <p:spPr/>
        <p:txBody>
          <a:bodyPr/>
          <a:lstStyle/>
          <a:p>
            <a:fld id="{CC518227-643D-4C0F-A5E3-E18F25CF05E3}" type="slidenum">
              <a:rPr lang="en-US" smtClean="0"/>
              <a:t>3</a:t>
            </a:fld>
            <a:endParaRPr lang="en-US"/>
          </a:p>
        </p:txBody>
      </p:sp>
    </p:spTree>
    <p:extLst>
      <p:ext uri="{BB962C8B-B14F-4D97-AF65-F5344CB8AC3E}">
        <p14:creationId xmlns:p14="http://schemas.microsoft.com/office/powerpoint/2010/main" val="2653252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CATA, or Check-all-that-apply, is a survey technique commonly used in sensory evaluation. Participants are presented with a stimulus and then a list, and asked to check or select each of the options that they thing applies. In this case, participants were presented with a musical stimulus and asked to select any and all adjectives that they felt described that stimulus. </a:t>
            </a:r>
          </a:p>
          <a:p>
            <a:endParaRPr lang="en-US" dirty="0"/>
          </a:p>
          <a:p>
            <a:r>
              <a:rPr lang="en-US" dirty="0"/>
              <a:t>For the analysis, we used three primary analyses: Hierarchical clustering analysis to see what groups of excerpts arose in this task, Distance analyses to see how similarly or differently participants rated the excerpts, and correspondence analysis, which is similar to Principal Components Analysis, but allows for the analysis of qualitative data. </a:t>
            </a:r>
          </a:p>
        </p:txBody>
      </p:sp>
      <p:sp>
        <p:nvSpPr>
          <p:cNvPr id="4" name="Slide Number Placeholder 3"/>
          <p:cNvSpPr>
            <a:spLocks noGrp="1"/>
          </p:cNvSpPr>
          <p:nvPr>
            <p:ph type="sldNum" sz="quarter" idx="5"/>
          </p:nvPr>
        </p:nvSpPr>
        <p:spPr/>
        <p:txBody>
          <a:bodyPr/>
          <a:lstStyle/>
          <a:p>
            <a:fld id="{CC518227-643D-4C0F-A5E3-E18F25CF05E3}" type="slidenum">
              <a:rPr lang="en-US" smtClean="0"/>
              <a:t>4</a:t>
            </a:fld>
            <a:endParaRPr lang="en-US"/>
          </a:p>
        </p:txBody>
      </p:sp>
    </p:spTree>
    <p:extLst>
      <p:ext uri="{BB962C8B-B14F-4D97-AF65-F5344CB8AC3E}">
        <p14:creationId xmlns:p14="http://schemas.microsoft.com/office/powerpoint/2010/main" val="3207385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5</a:t>
            </a:fld>
            <a:endParaRPr lang="en-US"/>
          </a:p>
        </p:txBody>
      </p:sp>
    </p:spTree>
    <p:extLst>
      <p:ext uri="{BB962C8B-B14F-4D97-AF65-F5344CB8AC3E}">
        <p14:creationId xmlns:p14="http://schemas.microsoft.com/office/powerpoint/2010/main" val="328786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total of 520 survey responses were collected. We were specifically investigating differences between American and French participants. All participants who included “American” in their response somehow (i.e., Asian American, Mexican-American, etc. were included. Those who listed solely another nationality were excluded from this analysis, but their data was preserved for future analyses. After cleaning incomplete responses and selecting only the responses that matched the criteria, we analyzed the data and found that there were, in fact, group-level differences in how French and American participants described the music.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you see in this plot are the results of the distance analysis. Distance analysis plots the similarity &amp; difference of all the participants in a single plot. In this plot, blue dots are American participants and red dots are French participants. The triangles are the means and the ellipses around the triangles are the bootstrapped confidence intervals of where the means might lie. We ran 1000 iterations, so this suggests that there are group differences significant at the level of p &lt; .001</a:t>
            </a:r>
          </a:p>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6</a:t>
            </a:fld>
            <a:endParaRPr lang="en-US"/>
          </a:p>
        </p:txBody>
      </p:sp>
    </p:spTree>
    <p:extLst>
      <p:ext uri="{BB962C8B-B14F-4D97-AF65-F5344CB8AC3E}">
        <p14:creationId xmlns:p14="http://schemas.microsoft.com/office/powerpoint/2010/main" val="3564931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7</a:t>
            </a:fld>
            <a:endParaRPr lang="en-US"/>
          </a:p>
        </p:txBody>
      </p:sp>
    </p:spTree>
    <p:extLst>
      <p:ext uri="{BB962C8B-B14F-4D97-AF65-F5344CB8AC3E}">
        <p14:creationId xmlns:p14="http://schemas.microsoft.com/office/powerpoint/2010/main" val="81143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8</a:t>
            </a:fld>
            <a:endParaRPr lang="en-US"/>
          </a:p>
        </p:txBody>
      </p:sp>
    </p:spTree>
    <p:extLst>
      <p:ext uri="{BB962C8B-B14F-4D97-AF65-F5344CB8AC3E}">
        <p14:creationId xmlns:p14="http://schemas.microsoft.com/office/powerpoint/2010/main" val="868280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didn’t use a priori groups for the excerpts, we used a hierarchical cluster analysis to determine whether groups arose out of the ratings. We found four clear groups, distributed around the space, as you see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Arbitrarily title groups: Yellow = Group 1, Blue = group 2, green = group 3, red = group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Correspondence analysis analyzes a contingency table, or pseudo-contingency table, in which the observations are on the rows, in this case, the excerpts, and the variables, in this case, the adjectives, are on the columns. The intersection of a row and a column tells you how many times a variable has been associated with an observation. In this case, how many times any given adjective was selected to describe a musical excerpt.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plot, excerpts that are closer to one another are more similar, and excerpts that are further from the origin contribute more to this space. Excerpts that are closer to the origin are more likely to be contributing to a higher dimension, i.e. the variance extracted in the first two dimensions does not account for differences among those excerpts. Examples are 14, 22, 12, and 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this does is it shows us how the excerpts relate to one another quantitatively, but it doesn’t show us qualitatively how the excerpts were evaluated. For that we need to look at the column factor scores.</a:t>
            </a:r>
          </a:p>
        </p:txBody>
      </p:sp>
      <p:sp>
        <p:nvSpPr>
          <p:cNvPr id="4" name="Slide Number Placeholder 3"/>
          <p:cNvSpPr>
            <a:spLocks noGrp="1"/>
          </p:cNvSpPr>
          <p:nvPr>
            <p:ph type="sldNum" sz="quarter" idx="5"/>
          </p:nvPr>
        </p:nvSpPr>
        <p:spPr/>
        <p:txBody>
          <a:bodyPr/>
          <a:lstStyle/>
          <a:p>
            <a:fld id="{CC518227-643D-4C0F-A5E3-E18F25CF05E3}" type="slidenum">
              <a:rPr lang="en-US" smtClean="0"/>
              <a:t>9</a:t>
            </a:fld>
            <a:endParaRPr lang="en-US"/>
          </a:p>
        </p:txBody>
      </p:sp>
    </p:spTree>
    <p:extLst>
      <p:ext uri="{BB962C8B-B14F-4D97-AF65-F5344CB8AC3E}">
        <p14:creationId xmlns:p14="http://schemas.microsoft.com/office/powerpoint/2010/main" val="146598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how Correspondence Analysis works, we can make similar plots for the columns, or adjectives. In this plot, the adjectives are colored by alphabetical order.</a:t>
            </a:r>
          </a:p>
          <a:p>
            <a:endParaRPr lang="en-US" dirty="0"/>
          </a:p>
          <a:p>
            <a:r>
              <a:rPr lang="en-US" dirty="0"/>
              <a:t>Because we were focused on the musical aspect of this, I didn’t initially think about doing a hierarchical cluster analysis to see what groups arose among the adjectives, but that would be an interesting follow up.</a:t>
            </a:r>
          </a:p>
          <a:p>
            <a:endParaRPr lang="en-US" dirty="0"/>
          </a:p>
          <a:p>
            <a:r>
              <a:rPr lang="en-US" dirty="0"/>
              <a:t>What we do see here is that there is a clear 2 dimensional Valence/Arousal paradigm. On the positive end of the first dimension, we see adjectives like “Sad” and “Dark”, and on the negative end, we see “Fast”, “Dancing”, and “Happy”. This suggests that the first dimension (X axis) is the valence dimension. The second dimension is driven on the positive end by Aggressive, disturbing, surprising, and fast, and on the negative end by soft, warm, and round, suggesting that the 2</a:t>
            </a:r>
            <a:r>
              <a:rPr lang="en-US" baseline="30000" dirty="0"/>
              <a:t>nd</a:t>
            </a:r>
            <a:r>
              <a:rPr lang="en-US" dirty="0"/>
              <a:t> dimension (Y axis) is arousal.</a:t>
            </a:r>
          </a:p>
          <a:p>
            <a:endParaRPr lang="en-US" dirty="0"/>
          </a:p>
          <a:p>
            <a:r>
              <a:rPr lang="en-US" dirty="0"/>
              <a:t>One thing I’d like to point out also is that fast and slow are about as far as they can be from one another: quadrants 2 and 4. They also are some of the furthest from the origin in both dimensions. This is because and slow both reflect aspects of valence and arousal. Generally speaking, fast is not associated with sad. Fast, negatively </a:t>
            </a:r>
            <a:r>
              <a:rPr lang="en-US" dirty="0" err="1"/>
              <a:t>valenced</a:t>
            </a:r>
            <a:r>
              <a:rPr lang="en-US" dirty="0"/>
              <a:t> stimuli are often evaluated as ‘angry’, and slow, positively </a:t>
            </a:r>
            <a:r>
              <a:rPr lang="en-US" dirty="0" err="1"/>
              <a:t>valenced</a:t>
            </a:r>
            <a:r>
              <a:rPr lang="en-US" dirty="0"/>
              <a:t> stimuli are often evaluated as ‘calm’.</a:t>
            </a:r>
          </a:p>
        </p:txBody>
      </p:sp>
      <p:sp>
        <p:nvSpPr>
          <p:cNvPr id="4" name="Slide Number Placeholder 3"/>
          <p:cNvSpPr>
            <a:spLocks noGrp="1"/>
          </p:cNvSpPr>
          <p:nvPr>
            <p:ph type="sldNum" sz="quarter" idx="5"/>
          </p:nvPr>
        </p:nvSpPr>
        <p:spPr/>
        <p:txBody>
          <a:bodyPr/>
          <a:lstStyle/>
          <a:p>
            <a:fld id="{CC518227-643D-4C0F-A5E3-E18F25CF05E3}" type="slidenum">
              <a:rPr lang="en-US" smtClean="0"/>
              <a:t>10</a:t>
            </a:fld>
            <a:endParaRPr lang="en-US"/>
          </a:p>
        </p:txBody>
      </p:sp>
    </p:spTree>
    <p:extLst>
      <p:ext uri="{BB962C8B-B14F-4D97-AF65-F5344CB8AC3E}">
        <p14:creationId xmlns:p14="http://schemas.microsoft.com/office/powerpoint/2010/main" val="992689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09999" y="4330275"/>
            <a:ext cx="1560512" cy="5756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729745"/>
            <a:ext cx="6400800" cy="1314450"/>
          </a:xfrm>
        </p:spPr>
        <p:txBody>
          <a:bodyPr>
            <a:normAutofit/>
          </a:bodyPr>
          <a:lstStyle>
            <a:lvl1pPr marL="0" indent="0" algn="ctr">
              <a:buNone/>
              <a:defRPr sz="2000">
                <a:solidFill>
                  <a:srgbClr val="FFC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1"/>
          <p:cNvSpPr txBox="1">
            <a:spLocks/>
          </p:cNvSpPr>
          <p:nvPr userDrawn="1"/>
        </p:nvSpPr>
        <p:spPr>
          <a:xfrm>
            <a:off x="685800" y="-54769"/>
            <a:ext cx="7772400" cy="110251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stStyle>
          <a:p>
            <a:r>
              <a:rPr lang="en-US" sz="1500" b="1" spc="300" dirty="0">
                <a:solidFill>
                  <a:schemeClr val="bg1"/>
                </a:solidFill>
              </a:rPr>
              <a:t>THE UNIVERSITY OF TEXAS AT DALLAS</a:t>
            </a:r>
          </a:p>
        </p:txBody>
      </p:sp>
    </p:spTree>
    <p:extLst>
      <p:ext uri="{BB962C8B-B14F-4D97-AF65-F5344CB8AC3E}">
        <p14:creationId xmlns:p14="http://schemas.microsoft.com/office/powerpoint/2010/main" val="57689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small" baseline="0"/>
            </a:lvl1pPr>
          </a:lstStyle>
          <a:p>
            <a:r>
              <a:rPr lang="en-US" dirty="0"/>
              <a:t>Click to edit Master title style</a:t>
            </a:r>
          </a:p>
        </p:txBody>
      </p:sp>
      <p:sp>
        <p:nvSpPr>
          <p:cNvPr id="3" name="Content Placeholder 2"/>
          <p:cNvSpPr>
            <a:spLocks noGrp="1"/>
          </p:cNvSpPr>
          <p:nvPr>
            <p:ph idx="1"/>
          </p:nvPr>
        </p:nvSpPr>
        <p:spPr/>
        <p:txBody>
          <a:bodyPr/>
          <a:lstStyle>
            <a:lvl1pPr>
              <a:defRPr sz="2800"/>
            </a:lvl1pPr>
            <a:lvl2pPr>
              <a:defRPr sz="2000"/>
            </a:lvl2pPr>
            <a:lvl3pPr>
              <a:defRPr sz="1600"/>
            </a:lvl3pPr>
            <a:lvl4pPr>
              <a:defRPr sz="12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8"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49028" y="4663397"/>
            <a:ext cx="1037771" cy="38278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userDrawn="1"/>
        </p:nvSpPr>
        <p:spPr>
          <a:xfrm>
            <a:off x="674914" y="4747478"/>
            <a:ext cx="6625771" cy="215444"/>
          </a:xfrm>
          <a:prstGeom prst="rect">
            <a:avLst/>
          </a:prstGeom>
          <a:noFill/>
        </p:spPr>
        <p:txBody>
          <a:bodyPr wrap="square" rtlCol="0">
            <a:spAutoFit/>
          </a:bodyPr>
          <a:lstStyle/>
          <a:p>
            <a:pPr algn="r"/>
            <a:r>
              <a:rPr lang="en-US" sz="800" b="1" spc="300" dirty="0">
                <a:solidFill>
                  <a:schemeClr val="bg1"/>
                </a:solidFill>
                <a:latin typeface="+mj-lt"/>
              </a:rPr>
              <a:t>THE UNIVERSITY OF TEXAS AT DALLAS</a:t>
            </a:r>
          </a:p>
        </p:txBody>
      </p:sp>
    </p:spTree>
    <p:extLst>
      <p:ext uri="{BB962C8B-B14F-4D97-AF65-F5344CB8AC3E}">
        <p14:creationId xmlns:p14="http://schemas.microsoft.com/office/powerpoint/2010/main" val="3077210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8"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49028" y="4663397"/>
            <a:ext cx="1037771" cy="382787"/>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userDrawn="1"/>
        </p:nvSpPr>
        <p:spPr>
          <a:xfrm>
            <a:off x="674914" y="4747478"/>
            <a:ext cx="6625771" cy="215444"/>
          </a:xfrm>
          <a:prstGeom prst="rect">
            <a:avLst/>
          </a:prstGeom>
          <a:noFill/>
        </p:spPr>
        <p:txBody>
          <a:bodyPr wrap="square" rtlCol="0">
            <a:spAutoFit/>
          </a:bodyPr>
          <a:lstStyle/>
          <a:p>
            <a:pPr algn="r"/>
            <a:r>
              <a:rPr lang="en-US" sz="800" b="1" spc="300" dirty="0">
                <a:solidFill>
                  <a:schemeClr val="bg1"/>
                </a:solidFill>
                <a:latin typeface="+mj-lt"/>
              </a:rPr>
              <a:t>THE UNIVERSITY OF TEXAS AT DALLAS</a:t>
            </a:r>
          </a:p>
        </p:txBody>
      </p:sp>
    </p:spTree>
    <p:extLst>
      <p:ext uri="{BB962C8B-B14F-4D97-AF65-F5344CB8AC3E}">
        <p14:creationId xmlns:p14="http://schemas.microsoft.com/office/powerpoint/2010/main" val="3772425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49028" y="4663397"/>
            <a:ext cx="1037771" cy="382787"/>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userDrawn="1"/>
        </p:nvSpPr>
        <p:spPr>
          <a:xfrm>
            <a:off x="674914" y="4747478"/>
            <a:ext cx="6625771" cy="215444"/>
          </a:xfrm>
          <a:prstGeom prst="rect">
            <a:avLst/>
          </a:prstGeom>
          <a:noFill/>
        </p:spPr>
        <p:txBody>
          <a:bodyPr wrap="square" rtlCol="0">
            <a:spAutoFit/>
          </a:bodyPr>
          <a:lstStyle/>
          <a:p>
            <a:pPr algn="r"/>
            <a:r>
              <a:rPr lang="en-US" sz="800" b="1" spc="300" dirty="0">
                <a:solidFill>
                  <a:schemeClr val="bg1"/>
                </a:solidFill>
                <a:latin typeface="+mj-lt"/>
              </a:rPr>
              <a:t>THE UNIVERSITY OF TEXAS AT DALLAS</a:t>
            </a:r>
          </a:p>
        </p:txBody>
      </p:sp>
    </p:spTree>
    <p:extLst>
      <p:ext uri="{BB962C8B-B14F-4D97-AF65-F5344CB8AC3E}">
        <p14:creationId xmlns:p14="http://schemas.microsoft.com/office/powerpoint/2010/main" val="3341467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49028" y="4663397"/>
            <a:ext cx="1037771" cy="38278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p:cNvSpPr txBox="1"/>
          <p:nvPr userDrawn="1"/>
        </p:nvSpPr>
        <p:spPr>
          <a:xfrm>
            <a:off x="674914" y="4747478"/>
            <a:ext cx="6625771" cy="215444"/>
          </a:xfrm>
          <a:prstGeom prst="rect">
            <a:avLst/>
          </a:prstGeom>
          <a:noFill/>
        </p:spPr>
        <p:txBody>
          <a:bodyPr wrap="square" rtlCol="0">
            <a:spAutoFit/>
          </a:bodyPr>
          <a:lstStyle/>
          <a:p>
            <a:pPr algn="r"/>
            <a:r>
              <a:rPr lang="en-US" sz="800" b="1" spc="300" dirty="0">
                <a:solidFill>
                  <a:schemeClr val="bg1"/>
                </a:solidFill>
                <a:latin typeface="+mj-lt"/>
              </a:rPr>
              <a:t>THE UNIVERSITY OF TEXAS AT DALLAS</a:t>
            </a:r>
          </a:p>
        </p:txBody>
      </p:sp>
    </p:spTree>
    <p:extLst>
      <p:ext uri="{BB962C8B-B14F-4D97-AF65-F5344CB8AC3E}">
        <p14:creationId xmlns:p14="http://schemas.microsoft.com/office/powerpoint/2010/main" val="174409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49028" y="4663397"/>
            <a:ext cx="1037771" cy="382787"/>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userDrawn="1"/>
        </p:nvSpPr>
        <p:spPr>
          <a:xfrm>
            <a:off x="674914" y="4747478"/>
            <a:ext cx="6625771" cy="215444"/>
          </a:xfrm>
          <a:prstGeom prst="rect">
            <a:avLst/>
          </a:prstGeom>
          <a:noFill/>
        </p:spPr>
        <p:txBody>
          <a:bodyPr wrap="square" rtlCol="0">
            <a:spAutoFit/>
          </a:bodyPr>
          <a:lstStyle/>
          <a:p>
            <a:pPr algn="r"/>
            <a:r>
              <a:rPr lang="en-US" sz="800" b="1" spc="300" dirty="0">
                <a:solidFill>
                  <a:schemeClr val="bg1"/>
                </a:solidFill>
                <a:latin typeface="+mj-lt"/>
              </a:rPr>
              <a:t>THE UNIVERSITY OF TEXAS AT DALLAS</a:t>
            </a:r>
          </a:p>
        </p:txBody>
      </p:sp>
    </p:spTree>
    <p:extLst>
      <p:ext uri="{BB962C8B-B14F-4D97-AF65-F5344CB8AC3E}">
        <p14:creationId xmlns:p14="http://schemas.microsoft.com/office/powerpoint/2010/main" val="2323758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9092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FFFFFF"/>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FFFFFF"/>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FFFFFF"/>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FFFFFF"/>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FFFFFF"/>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wav"/><Relationship Id="rId21" Type="http://schemas.openxmlformats.org/officeDocument/2006/relationships/image" Target="../media/image14.png"/><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notesSlide" Target="../notesSlides/notesSlide10.xml"/><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microsoft.com/office/2007/relationships/media" Target="../media/media8.wav"/><Relationship Id="rId10" Type="http://schemas.openxmlformats.org/officeDocument/2006/relationships/audio" Target="../media/media5.wav"/><Relationship Id="rId19" Type="http://schemas.openxmlformats.org/officeDocument/2006/relationships/slideLayout" Target="../slideLayouts/slideLayout2.xml"/><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wav"/><Relationship Id="rId21" Type="http://schemas.openxmlformats.org/officeDocument/2006/relationships/image" Target="../media/image16.png"/><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notesSlide" Target="../notesSlides/notesSlide11.xml"/><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microsoft.com/office/2007/relationships/media" Target="../media/media8.wav"/><Relationship Id="rId10" Type="http://schemas.openxmlformats.org/officeDocument/2006/relationships/audio" Target="../media/media5.wav"/><Relationship Id="rId19" Type="http://schemas.openxmlformats.org/officeDocument/2006/relationships/slideLayout" Target="../slideLayouts/slideLayout2.xml"/><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Musical Descriptors</a:t>
            </a:r>
          </a:p>
        </p:txBody>
      </p:sp>
      <p:sp>
        <p:nvSpPr>
          <p:cNvPr id="3" name="Subtitle 2"/>
          <p:cNvSpPr>
            <a:spLocks noGrp="1"/>
          </p:cNvSpPr>
          <p:nvPr>
            <p:ph type="subTitle" idx="1"/>
          </p:nvPr>
        </p:nvSpPr>
        <p:spPr/>
        <p:txBody>
          <a:bodyPr/>
          <a:lstStyle/>
          <a:p>
            <a:r>
              <a:rPr lang="en-US" dirty="0"/>
              <a:t>A multivariate analysis of cognitive listening space</a:t>
            </a:r>
          </a:p>
        </p:txBody>
      </p:sp>
    </p:spTree>
    <p:extLst>
      <p:ext uri="{BB962C8B-B14F-4D97-AF65-F5344CB8AC3E}">
        <p14:creationId xmlns:p14="http://schemas.microsoft.com/office/powerpoint/2010/main" val="150118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283B-695F-4028-B491-4BB2B0C42882}"/>
              </a:ext>
            </a:extLst>
          </p:cNvPr>
          <p:cNvSpPr>
            <a:spLocks noGrp="1"/>
          </p:cNvSpPr>
          <p:nvPr>
            <p:ph type="title"/>
          </p:nvPr>
        </p:nvSpPr>
        <p:spPr>
          <a:xfrm>
            <a:off x="487960" y="2143125"/>
            <a:ext cx="2438400" cy="857250"/>
          </a:xfrm>
        </p:spPr>
        <p:txBody>
          <a:bodyPr>
            <a:normAutofit fontScale="90000"/>
          </a:bodyPr>
          <a:lstStyle/>
          <a:p>
            <a:r>
              <a:rPr lang="en-US" dirty="0"/>
              <a:t>Results: Excerpts</a:t>
            </a:r>
          </a:p>
        </p:txBody>
      </p:sp>
      <p:pic>
        <p:nvPicPr>
          <p:cNvPr id="4" name="Content Placeholder 3">
            <a:extLst>
              <a:ext uri="{FF2B5EF4-FFF2-40B4-BE49-F238E27FC236}">
                <a16:creationId xmlns:a16="http://schemas.microsoft.com/office/drawing/2014/main" id="{F0E8AA1F-1DAC-4530-9408-D205E0932AE4}"/>
              </a:ext>
            </a:extLst>
          </p:cNvPr>
          <p:cNvPicPr>
            <a:picLocks noGrp="1" noChangeAspect="1"/>
          </p:cNvPicPr>
          <p:nvPr>
            <p:ph idx="1"/>
          </p:nvPr>
        </p:nvPicPr>
        <p:blipFill rotWithShape="1">
          <a:blip r:embed="rId3"/>
          <a:srcRect l="11128" r="11128"/>
          <a:stretch/>
        </p:blipFill>
        <p:spPr>
          <a:xfrm>
            <a:off x="3389795" y="209550"/>
            <a:ext cx="5364937" cy="4267200"/>
          </a:xfrm>
          <a:prstGeom prst="rect">
            <a:avLst/>
          </a:prstGeom>
        </p:spPr>
      </p:pic>
      <p:pic>
        <p:nvPicPr>
          <p:cNvPr id="5" name="Picture 4">
            <a:extLst>
              <a:ext uri="{FF2B5EF4-FFF2-40B4-BE49-F238E27FC236}">
                <a16:creationId xmlns:a16="http://schemas.microsoft.com/office/drawing/2014/main" id="{14957C21-09F9-4E67-BADE-EBF237ABC6C0}"/>
              </a:ext>
            </a:extLst>
          </p:cNvPr>
          <p:cNvPicPr>
            <a:picLocks noChangeAspect="1"/>
          </p:cNvPicPr>
          <p:nvPr/>
        </p:nvPicPr>
        <p:blipFill rotWithShape="1">
          <a:blip r:embed="rId4"/>
          <a:srcRect l="11127" r="11129"/>
          <a:stretch/>
        </p:blipFill>
        <p:spPr>
          <a:xfrm>
            <a:off x="3389794" y="209550"/>
            <a:ext cx="5364937" cy="4267200"/>
          </a:xfrm>
          <a:prstGeom prst="rect">
            <a:avLst/>
          </a:prstGeom>
        </p:spPr>
      </p:pic>
      <p:pic>
        <p:nvPicPr>
          <p:cNvPr id="3" name="Picture 2">
            <a:extLst>
              <a:ext uri="{FF2B5EF4-FFF2-40B4-BE49-F238E27FC236}">
                <a16:creationId xmlns:a16="http://schemas.microsoft.com/office/drawing/2014/main" id="{324511FC-C520-4448-B2EC-831CB313BD70}"/>
              </a:ext>
            </a:extLst>
          </p:cNvPr>
          <p:cNvPicPr>
            <a:picLocks noChangeAspect="1"/>
          </p:cNvPicPr>
          <p:nvPr/>
        </p:nvPicPr>
        <p:blipFill rotWithShape="1">
          <a:blip r:embed="rId5"/>
          <a:srcRect l="12532" r="9118"/>
          <a:stretch/>
        </p:blipFill>
        <p:spPr>
          <a:xfrm>
            <a:off x="3389793" y="207645"/>
            <a:ext cx="5373512" cy="4267200"/>
          </a:xfrm>
          <a:prstGeom prst="rect">
            <a:avLst/>
          </a:prstGeom>
        </p:spPr>
      </p:pic>
    </p:spTree>
    <p:extLst>
      <p:ext uri="{BB962C8B-B14F-4D97-AF65-F5344CB8AC3E}">
        <p14:creationId xmlns:p14="http://schemas.microsoft.com/office/powerpoint/2010/main" val="2046853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283B-695F-4028-B491-4BB2B0C42882}"/>
              </a:ext>
            </a:extLst>
          </p:cNvPr>
          <p:cNvSpPr>
            <a:spLocks noGrp="1"/>
          </p:cNvSpPr>
          <p:nvPr>
            <p:ph type="title"/>
          </p:nvPr>
        </p:nvSpPr>
        <p:spPr>
          <a:xfrm>
            <a:off x="487960" y="2143125"/>
            <a:ext cx="2438400" cy="857250"/>
          </a:xfrm>
        </p:spPr>
        <p:txBody>
          <a:bodyPr>
            <a:normAutofit fontScale="90000"/>
          </a:bodyPr>
          <a:lstStyle/>
          <a:p>
            <a:r>
              <a:rPr lang="en-US" dirty="0"/>
              <a:t>Results: Excerpts</a:t>
            </a:r>
          </a:p>
        </p:txBody>
      </p:sp>
      <p:grpSp>
        <p:nvGrpSpPr>
          <p:cNvPr id="7" name="Group 6">
            <a:extLst>
              <a:ext uri="{FF2B5EF4-FFF2-40B4-BE49-F238E27FC236}">
                <a16:creationId xmlns:a16="http://schemas.microsoft.com/office/drawing/2014/main" id="{C0E25DF8-12C5-45A2-A7AC-2D877EE0B32E}"/>
              </a:ext>
            </a:extLst>
          </p:cNvPr>
          <p:cNvGrpSpPr>
            <a:grpSpLocks noChangeAspect="1"/>
          </p:cNvGrpSpPr>
          <p:nvPr/>
        </p:nvGrpSpPr>
        <p:grpSpPr>
          <a:xfrm>
            <a:off x="3886200" y="121718"/>
            <a:ext cx="4038600" cy="4655178"/>
            <a:chOff x="3714859" y="312270"/>
            <a:chExt cx="3771681" cy="4347509"/>
          </a:xfrm>
        </p:grpSpPr>
        <p:pic>
          <p:nvPicPr>
            <p:cNvPr id="5" name="Picture 4">
              <a:extLst>
                <a:ext uri="{FF2B5EF4-FFF2-40B4-BE49-F238E27FC236}">
                  <a16:creationId xmlns:a16="http://schemas.microsoft.com/office/drawing/2014/main" id="{2D6DEC9B-E9DE-4DA7-885F-9229FEF68469}"/>
                </a:ext>
              </a:extLst>
            </p:cNvPr>
            <p:cNvPicPr>
              <a:picLocks noChangeAspect="1"/>
            </p:cNvPicPr>
            <p:nvPr/>
          </p:nvPicPr>
          <p:blipFill rotWithShape="1">
            <a:blip r:embed="rId21"/>
            <a:srcRect l="23442" r="22930"/>
            <a:stretch/>
          </p:blipFill>
          <p:spPr>
            <a:xfrm>
              <a:off x="3714859" y="312270"/>
              <a:ext cx="3771681" cy="4347509"/>
            </a:xfrm>
            <a:prstGeom prst="rect">
              <a:avLst/>
            </a:prstGeom>
          </p:spPr>
        </p:pic>
        <p:pic>
          <p:nvPicPr>
            <p:cNvPr id="8" name="Ex_28Gar">
              <a:hlinkClick r:id="" action="ppaction://media"/>
              <a:extLst>
                <a:ext uri="{FF2B5EF4-FFF2-40B4-BE49-F238E27FC236}">
                  <a16:creationId xmlns:a16="http://schemas.microsoft.com/office/drawing/2014/main" id="{1268FB50-6D5F-4EFB-AC1A-B4FE6A10613B}"/>
                </a:ext>
              </a:extLst>
            </p:cNvPr>
            <p:cNvPicPr>
              <a:picLocks noChangeAspect="1"/>
            </p:cNvPicPr>
            <p:nvPr>
              <a:audioFile r:link="rId2"/>
              <p:extLst>
                <p:ext uri="{DAA4B4D4-6D71-4841-9C94-3DE7FCFB9230}">
                  <p14:media xmlns:p14="http://schemas.microsoft.com/office/powerpoint/2010/main" r:embed="rId1"/>
                </p:ext>
              </p:extLst>
            </p:nvPr>
          </p:nvPicPr>
          <p:blipFill>
            <a:blip r:embed="rId22">
              <a:alphaModFix amt="0"/>
            </a:blip>
            <a:stretch>
              <a:fillRect/>
            </a:stretch>
          </p:blipFill>
          <p:spPr>
            <a:xfrm>
              <a:off x="5365661" y="3837700"/>
              <a:ext cx="268972" cy="268972"/>
            </a:xfrm>
            <a:prstGeom prst="rect">
              <a:avLst/>
            </a:prstGeom>
          </p:spPr>
        </p:pic>
        <p:pic>
          <p:nvPicPr>
            <p:cNvPr id="9" name="Ex_27Gar">
              <a:hlinkClick r:id="" action="ppaction://media"/>
              <a:extLst>
                <a:ext uri="{FF2B5EF4-FFF2-40B4-BE49-F238E27FC236}">
                  <a16:creationId xmlns:a16="http://schemas.microsoft.com/office/drawing/2014/main" id="{6039BA0E-55A6-4117-8763-398F4C8C1A7B}"/>
                </a:ext>
              </a:extLst>
            </p:cNvPr>
            <p:cNvPicPr>
              <a:picLocks noChangeAspect="1"/>
            </p:cNvPicPr>
            <p:nvPr>
              <a:audioFile r:link="rId4"/>
              <p:extLst>
                <p:ext uri="{DAA4B4D4-6D71-4841-9C94-3DE7FCFB9230}">
                  <p14:media xmlns:p14="http://schemas.microsoft.com/office/powerpoint/2010/main" r:embed="rId3"/>
                </p:ext>
              </p:extLst>
            </p:nvPr>
          </p:nvPicPr>
          <p:blipFill>
            <a:blip r:embed="rId22">
              <a:alphaModFix amt="0"/>
            </a:blip>
            <a:stretch>
              <a:fillRect/>
            </a:stretch>
          </p:blipFill>
          <p:spPr>
            <a:xfrm>
              <a:off x="6858000" y="2743200"/>
              <a:ext cx="257175" cy="257175"/>
            </a:xfrm>
            <a:prstGeom prst="rect">
              <a:avLst/>
            </a:prstGeom>
          </p:spPr>
        </p:pic>
        <p:pic>
          <p:nvPicPr>
            <p:cNvPr id="10" name="Ex_6Gar">
              <a:hlinkClick r:id="" action="ppaction://media"/>
              <a:extLst>
                <a:ext uri="{FF2B5EF4-FFF2-40B4-BE49-F238E27FC236}">
                  <a16:creationId xmlns:a16="http://schemas.microsoft.com/office/drawing/2014/main" id="{0FE57716-F904-4353-AEB4-6B41B93CFEFF}"/>
                </a:ext>
              </a:extLst>
            </p:cNvPr>
            <p:cNvPicPr>
              <a:picLocks noChangeAspect="1"/>
            </p:cNvPicPr>
            <p:nvPr>
              <a:audioFile r:link="rId6"/>
              <p:extLst>
                <p:ext uri="{DAA4B4D4-6D71-4841-9C94-3DE7FCFB9230}">
                  <p14:media xmlns:p14="http://schemas.microsoft.com/office/powerpoint/2010/main" r:embed="rId5"/>
                </p:ext>
              </p:extLst>
            </p:nvPr>
          </p:nvPicPr>
          <p:blipFill>
            <a:blip r:embed="rId22">
              <a:alphaModFix amt="0"/>
            </a:blip>
            <a:stretch>
              <a:fillRect/>
            </a:stretch>
          </p:blipFill>
          <p:spPr>
            <a:xfrm>
              <a:off x="5486400" y="971550"/>
              <a:ext cx="228600" cy="228600"/>
            </a:xfrm>
            <a:prstGeom prst="rect">
              <a:avLst/>
            </a:prstGeom>
          </p:spPr>
        </p:pic>
        <p:pic>
          <p:nvPicPr>
            <p:cNvPr id="11" name="Ex_23Gar">
              <a:hlinkClick r:id="" action="ppaction://media"/>
              <a:extLst>
                <a:ext uri="{FF2B5EF4-FFF2-40B4-BE49-F238E27FC236}">
                  <a16:creationId xmlns:a16="http://schemas.microsoft.com/office/drawing/2014/main" id="{CA2F8047-A705-422C-913B-38288F661608}"/>
                </a:ext>
              </a:extLst>
            </p:cNvPr>
            <p:cNvPicPr>
              <a:picLocks noChangeAspect="1"/>
            </p:cNvPicPr>
            <p:nvPr>
              <a:audioFile r:link="rId8"/>
              <p:extLst>
                <p:ext uri="{DAA4B4D4-6D71-4841-9C94-3DE7FCFB9230}">
                  <p14:media xmlns:p14="http://schemas.microsoft.com/office/powerpoint/2010/main" r:embed="rId7"/>
                </p:ext>
              </p:extLst>
            </p:nvPr>
          </p:nvPicPr>
          <p:blipFill>
            <a:blip r:embed="rId22">
              <a:alphaModFix amt="0"/>
            </a:blip>
            <a:stretch>
              <a:fillRect/>
            </a:stretch>
          </p:blipFill>
          <p:spPr>
            <a:xfrm>
              <a:off x="4419600" y="3000375"/>
              <a:ext cx="257175" cy="257175"/>
            </a:xfrm>
            <a:prstGeom prst="rect">
              <a:avLst/>
            </a:prstGeom>
          </p:spPr>
        </p:pic>
        <p:pic>
          <p:nvPicPr>
            <p:cNvPr id="12" name="Ex_16Gar">
              <a:hlinkClick r:id="" action="ppaction://media"/>
              <a:extLst>
                <a:ext uri="{FF2B5EF4-FFF2-40B4-BE49-F238E27FC236}">
                  <a16:creationId xmlns:a16="http://schemas.microsoft.com/office/drawing/2014/main" id="{4920AAD0-0A62-4913-AA18-6F8095FF3DE1}"/>
                </a:ext>
              </a:extLst>
            </p:cNvPr>
            <p:cNvPicPr>
              <a:picLocks noChangeAspect="1"/>
            </p:cNvPicPr>
            <p:nvPr>
              <a:audioFile r:link="rId10"/>
              <p:extLst>
                <p:ext uri="{DAA4B4D4-6D71-4841-9C94-3DE7FCFB9230}">
                  <p14:media xmlns:p14="http://schemas.microsoft.com/office/powerpoint/2010/main" r:embed="rId9"/>
                </p:ext>
              </p:extLst>
            </p:nvPr>
          </p:nvPicPr>
          <p:blipFill>
            <a:blip r:embed="rId22">
              <a:alphaModFix amt="0"/>
            </a:blip>
            <a:stretch>
              <a:fillRect/>
            </a:stretch>
          </p:blipFill>
          <p:spPr>
            <a:xfrm>
              <a:off x="4840664" y="1465000"/>
              <a:ext cx="352425" cy="352425"/>
            </a:xfrm>
            <a:prstGeom prst="rect">
              <a:avLst/>
            </a:prstGeom>
          </p:spPr>
        </p:pic>
        <p:pic>
          <p:nvPicPr>
            <p:cNvPr id="13" name="Ex_10Gar">
              <a:hlinkClick r:id="" action="ppaction://media"/>
              <a:extLst>
                <a:ext uri="{FF2B5EF4-FFF2-40B4-BE49-F238E27FC236}">
                  <a16:creationId xmlns:a16="http://schemas.microsoft.com/office/drawing/2014/main" id="{DF64D6DD-F8B9-4CE2-840F-E22AB0B96C59}"/>
                </a:ext>
              </a:extLst>
            </p:cNvPr>
            <p:cNvPicPr>
              <a:picLocks noChangeAspect="1"/>
            </p:cNvPicPr>
            <p:nvPr>
              <a:audioFile r:link="rId12"/>
              <p:extLst>
                <p:ext uri="{DAA4B4D4-6D71-4841-9C94-3DE7FCFB9230}">
                  <p14:media xmlns:p14="http://schemas.microsoft.com/office/powerpoint/2010/main" r:embed="rId11"/>
                </p:ext>
              </p:extLst>
            </p:nvPr>
          </p:nvPicPr>
          <p:blipFill>
            <a:blip r:embed="rId22">
              <a:alphaModFix amt="0"/>
            </a:blip>
            <a:stretch>
              <a:fillRect/>
            </a:stretch>
          </p:blipFill>
          <p:spPr>
            <a:xfrm>
              <a:off x="6248400" y="3191058"/>
              <a:ext cx="352425" cy="352425"/>
            </a:xfrm>
            <a:prstGeom prst="rect">
              <a:avLst/>
            </a:prstGeom>
          </p:spPr>
        </p:pic>
        <p:pic>
          <p:nvPicPr>
            <p:cNvPr id="14" name="Ex_29Gar">
              <a:hlinkClick r:id="" action="ppaction://media"/>
              <a:extLst>
                <a:ext uri="{FF2B5EF4-FFF2-40B4-BE49-F238E27FC236}">
                  <a16:creationId xmlns:a16="http://schemas.microsoft.com/office/drawing/2014/main" id="{C17BBF77-B664-4993-946A-8730B25F3F54}"/>
                </a:ext>
              </a:extLst>
            </p:cNvPr>
            <p:cNvPicPr>
              <a:picLocks noChangeAspect="1"/>
            </p:cNvPicPr>
            <p:nvPr>
              <a:audioFile r:link="rId14"/>
              <p:extLst>
                <p:ext uri="{DAA4B4D4-6D71-4841-9C94-3DE7FCFB9230}">
                  <p14:media xmlns:p14="http://schemas.microsoft.com/office/powerpoint/2010/main" r:embed="rId13"/>
                </p:ext>
              </p:extLst>
            </p:nvPr>
          </p:nvPicPr>
          <p:blipFill>
            <a:blip r:embed="rId22">
              <a:alphaModFix amt="0"/>
            </a:blip>
            <a:stretch>
              <a:fillRect/>
            </a:stretch>
          </p:blipFill>
          <p:spPr>
            <a:xfrm>
              <a:off x="4695695" y="3290014"/>
              <a:ext cx="352425" cy="352425"/>
            </a:xfrm>
            <a:prstGeom prst="rect">
              <a:avLst/>
            </a:prstGeom>
          </p:spPr>
        </p:pic>
        <p:pic>
          <p:nvPicPr>
            <p:cNvPr id="15" name="Ex_7Gar">
              <a:hlinkClick r:id="" action="ppaction://media"/>
              <a:extLst>
                <a:ext uri="{FF2B5EF4-FFF2-40B4-BE49-F238E27FC236}">
                  <a16:creationId xmlns:a16="http://schemas.microsoft.com/office/drawing/2014/main" id="{94D09C5C-2D0B-4333-9972-42B2D2624D3C}"/>
                </a:ext>
              </a:extLst>
            </p:cNvPr>
            <p:cNvPicPr>
              <a:picLocks noChangeAspect="1"/>
            </p:cNvPicPr>
            <p:nvPr>
              <a:audioFile r:link="rId16"/>
              <p:extLst>
                <p:ext uri="{DAA4B4D4-6D71-4841-9C94-3DE7FCFB9230}">
                  <p14:media xmlns:p14="http://schemas.microsoft.com/office/powerpoint/2010/main" r:embed="rId15"/>
                </p:ext>
              </p:extLst>
            </p:nvPr>
          </p:nvPicPr>
          <p:blipFill>
            <a:blip r:embed="rId22">
              <a:alphaModFix amt="0"/>
            </a:blip>
            <a:stretch>
              <a:fillRect/>
            </a:stretch>
          </p:blipFill>
          <p:spPr>
            <a:xfrm>
              <a:off x="6472017" y="1364953"/>
              <a:ext cx="352425" cy="352425"/>
            </a:xfrm>
            <a:prstGeom prst="rect">
              <a:avLst/>
            </a:prstGeom>
          </p:spPr>
        </p:pic>
        <p:pic>
          <p:nvPicPr>
            <p:cNvPr id="16" name="Ex_26Gar">
              <a:hlinkClick r:id="" action="ppaction://media"/>
              <a:extLst>
                <a:ext uri="{FF2B5EF4-FFF2-40B4-BE49-F238E27FC236}">
                  <a16:creationId xmlns:a16="http://schemas.microsoft.com/office/drawing/2014/main" id="{BDE365E2-6B4D-463A-A71E-9493894F2FB3}"/>
                </a:ext>
              </a:extLst>
            </p:cNvPr>
            <p:cNvPicPr>
              <a:picLocks noChangeAspect="1"/>
            </p:cNvPicPr>
            <p:nvPr>
              <a:audioFile r:link="rId18"/>
              <p:extLst>
                <p:ext uri="{DAA4B4D4-6D71-4841-9C94-3DE7FCFB9230}">
                  <p14:media xmlns:p14="http://schemas.microsoft.com/office/powerpoint/2010/main" r:embed="rId17"/>
                </p:ext>
              </p:extLst>
            </p:nvPr>
          </p:nvPicPr>
          <p:blipFill>
            <a:blip r:embed="rId22">
              <a:alphaModFix amt="0"/>
            </a:blip>
            <a:stretch>
              <a:fillRect/>
            </a:stretch>
          </p:blipFill>
          <p:spPr>
            <a:xfrm>
              <a:off x="4494579" y="2535210"/>
              <a:ext cx="241882" cy="241882"/>
            </a:xfrm>
            <a:prstGeom prst="rect">
              <a:avLst/>
            </a:prstGeom>
          </p:spPr>
        </p:pic>
        <p:pic>
          <p:nvPicPr>
            <p:cNvPr id="4" name="Ex_27Gar">
              <a:hlinkClick r:id="" action="ppaction://media"/>
              <a:extLst>
                <a:ext uri="{FF2B5EF4-FFF2-40B4-BE49-F238E27FC236}">
                  <a16:creationId xmlns:a16="http://schemas.microsoft.com/office/drawing/2014/main" id="{2A2A6F93-744D-4B81-8350-A999370B6B54}"/>
                </a:ext>
              </a:extLst>
            </p:cNvPr>
            <p:cNvPicPr>
              <a:picLocks noChangeAspect="1"/>
            </p:cNvPicPr>
            <p:nvPr>
              <a:audioFile r:link="rId4"/>
              <p:extLst>
                <p:ext uri="{DAA4B4D4-6D71-4841-9C94-3DE7FCFB9230}">
                  <p14:media xmlns:p14="http://schemas.microsoft.com/office/powerpoint/2010/main" r:embed="rId3"/>
                </p:ext>
              </p:extLst>
            </p:nvPr>
          </p:nvPicPr>
          <p:blipFill>
            <a:blip r:embed="rId22">
              <a:alphaModFix amt="0"/>
            </a:blip>
            <a:stretch>
              <a:fillRect/>
            </a:stretch>
          </p:blipFill>
          <p:spPr>
            <a:xfrm>
              <a:off x="6648229" y="2486025"/>
              <a:ext cx="352426" cy="352426"/>
            </a:xfrm>
            <a:prstGeom prst="rect">
              <a:avLst/>
            </a:prstGeom>
          </p:spPr>
        </p:pic>
      </p:grpSp>
    </p:spTree>
    <p:extLst>
      <p:ext uri="{BB962C8B-B14F-4D97-AF65-F5344CB8AC3E}">
        <p14:creationId xmlns:p14="http://schemas.microsoft.com/office/powerpoint/2010/main" val="192600438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9"/>
                </p:tgtEl>
              </p:cMediaNode>
            </p:audio>
            <p:audio>
              <p:cMediaNode vol="80000">
                <p:cTn id="3" fill="hold" display="0">
                  <p:stCondLst>
                    <p:cond delay="indefinite"/>
                  </p:stCondLst>
                  <p:endCondLst>
                    <p:cond evt="onStopAudio" delay="0">
                      <p:tgtEl>
                        <p:sldTgt/>
                      </p:tgtEl>
                    </p:cond>
                  </p:endCondLst>
                </p:cTn>
                <p:tgtEl>
                  <p:spTgt spid="10"/>
                </p:tgtEl>
              </p:cMediaNode>
            </p:audio>
            <p:audio>
              <p:cMediaNode vol="80000">
                <p:cTn id="4" fill="hold" display="0">
                  <p:stCondLst>
                    <p:cond delay="indefinite"/>
                  </p:stCondLst>
                  <p:endCondLst>
                    <p:cond evt="onStopAudio" delay="0">
                      <p:tgtEl>
                        <p:sldTgt/>
                      </p:tgtEl>
                    </p:cond>
                  </p:endCondLst>
                </p:cTn>
                <p:tgtEl>
                  <p:spTgt spid="11"/>
                </p:tgtEl>
              </p:cMediaNode>
            </p:audio>
            <p:audio>
              <p:cMediaNode vol="80000">
                <p:cTn id="5" fill="hold" display="0">
                  <p:stCondLst>
                    <p:cond delay="indefinite"/>
                  </p:stCondLst>
                  <p:endCondLst>
                    <p:cond evt="onStopAudio" delay="0">
                      <p:tgtEl>
                        <p:sldTgt/>
                      </p:tgtEl>
                    </p:cond>
                  </p:endCondLst>
                </p:cTn>
                <p:tgtEl>
                  <p:spTgt spid="14"/>
                </p:tgtEl>
              </p:cMediaNode>
            </p:audio>
            <p:audio>
              <p:cMediaNode vol="80000">
                <p:cTn id="6" fill="hold" display="0">
                  <p:stCondLst>
                    <p:cond delay="indefinite"/>
                  </p:stCondLst>
                  <p:endCondLst>
                    <p:cond evt="onStopAudio" delay="0">
                      <p:tgtEl>
                        <p:sldTgt/>
                      </p:tgtEl>
                    </p:cond>
                  </p:endCondLst>
                </p:cTn>
                <p:tgtEl>
                  <p:spTgt spid="12"/>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3"/>
                </p:tgtEl>
              </p:cMediaNode>
            </p:audio>
            <p:audio>
              <p:cMediaNode vol="80000">
                <p:cTn id="9" fill="hold" display="0">
                  <p:stCondLst>
                    <p:cond delay="indefinite"/>
                  </p:stCondLst>
                  <p:endCondLst>
                    <p:cond evt="onStopAudio" delay="0">
                      <p:tgtEl>
                        <p:sldTgt/>
                      </p:tgtEl>
                    </p:cond>
                  </p:endCondLst>
                </p:cTn>
                <p:tgtEl>
                  <p:spTgt spid="8"/>
                </p:tgtEl>
              </p:cMediaNode>
            </p:audio>
            <p:audio>
              <p:cMediaNode vol="80000">
                <p:cTn id="10" fill="hold" display="0">
                  <p:stCondLst>
                    <p:cond delay="indefinite"/>
                  </p:stCondLst>
                  <p:endCondLst>
                    <p:cond evt="onStopAudio" delay="0">
                      <p:tgtEl>
                        <p:sldTgt/>
                      </p:tgtEl>
                    </p:cond>
                  </p:endCondLst>
                </p:cTn>
                <p:tgtEl>
                  <p:spTgt spid="16"/>
                </p:tgtEl>
              </p:cMediaNode>
            </p:audio>
            <p:audio>
              <p:cMediaNode vol="80000">
                <p:cTn id="1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283B-695F-4028-B491-4BB2B0C42882}"/>
              </a:ext>
            </a:extLst>
          </p:cNvPr>
          <p:cNvSpPr>
            <a:spLocks noGrp="1"/>
          </p:cNvSpPr>
          <p:nvPr>
            <p:ph type="title"/>
          </p:nvPr>
        </p:nvSpPr>
        <p:spPr>
          <a:xfrm>
            <a:off x="487960" y="2143125"/>
            <a:ext cx="2438400" cy="857250"/>
          </a:xfrm>
        </p:spPr>
        <p:txBody>
          <a:bodyPr>
            <a:normAutofit fontScale="90000"/>
          </a:bodyPr>
          <a:lstStyle/>
          <a:p>
            <a:r>
              <a:rPr lang="en-US" dirty="0"/>
              <a:t>Results: Excerpts</a:t>
            </a:r>
          </a:p>
        </p:txBody>
      </p:sp>
      <p:pic>
        <p:nvPicPr>
          <p:cNvPr id="6" name="Content Placeholder 6">
            <a:extLst>
              <a:ext uri="{FF2B5EF4-FFF2-40B4-BE49-F238E27FC236}">
                <a16:creationId xmlns:a16="http://schemas.microsoft.com/office/drawing/2014/main" id="{398E10DF-0AD5-4925-AAD9-E0905234DCFA}"/>
              </a:ext>
            </a:extLst>
          </p:cNvPr>
          <p:cNvPicPr>
            <a:picLocks noChangeAspect="1"/>
          </p:cNvPicPr>
          <p:nvPr/>
        </p:nvPicPr>
        <p:blipFill rotWithShape="1">
          <a:blip r:embed="rId21"/>
          <a:srcRect l="23632" r="22243"/>
          <a:stretch/>
        </p:blipFill>
        <p:spPr>
          <a:xfrm>
            <a:off x="3695701" y="321491"/>
            <a:ext cx="4038600" cy="4612459"/>
          </a:xfrm>
          <a:prstGeom prst="rect">
            <a:avLst/>
          </a:prstGeom>
        </p:spPr>
      </p:pic>
      <p:pic>
        <p:nvPicPr>
          <p:cNvPr id="8" name="Ex_28Gar">
            <a:hlinkClick r:id="" action="ppaction://media"/>
            <a:extLst>
              <a:ext uri="{FF2B5EF4-FFF2-40B4-BE49-F238E27FC236}">
                <a16:creationId xmlns:a16="http://schemas.microsoft.com/office/drawing/2014/main" id="{1268FB50-6D5F-4EFB-AC1A-B4FE6A10613B}"/>
              </a:ext>
            </a:extLst>
          </p:cNvPr>
          <p:cNvPicPr>
            <a:picLocks noChangeAspect="1"/>
          </p:cNvPicPr>
          <p:nvPr>
            <a:audioFile r:link="rId2"/>
            <p:extLst>
              <p:ext uri="{DAA4B4D4-6D71-4841-9C94-3DE7FCFB9230}">
                <p14:media xmlns:p14="http://schemas.microsoft.com/office/powerpoint/2010/main" r:embed="rId1"/>
              </p:ext>
            </p:extLst>
          </p:nvPr>
        </p:nvPicPr>
        <p:blipFill>
          <a:blip r:embed="rId22">
            <a:alphaModFix amt="0"/>
          </a:blip>
          <a:stretch>
            <a:fillRect/>
          </a:stretch>
        </p:blipFill>
        <p:spPr>
          <a:xfrm>
            <a:off x="5498459" y="4037464"/>
            <a:ext cx="268972" cy="268972"/>
          </a:xfrm>
          <a:prstGeom prst="rect">
            <a:avLst/>
          </a:prstGeom>
        </p:spPr>
      </p:pic>
      <p:pic>
        <p:nvPicPr>
          <p:cNvPr id="9" name="Ex_27Gar">
            <a:hlinkClick r:id="" action="ppaction://media"/>
            <a:extLst>
              <a:ext uri="{FF2B5EF4-FFF2-40B4-BE49-F238E27FC236}">
                <a16:creationId xmlns:a16="http://schemas.microsoft.com/office/drawing/2014/main" id="{6039BA0E-55A6-4117-8763-398F4C8C1A7B}"/>
              </a:ext>
            </a:extLst>
          </p:cNvPr>
          <p:cNvPicPr>
            <a:picLocks noChangeAspect="1"/>
          </p:cNvPicPr>
          <p:nvPr>
            <a:audioFile r:link="rId4"/>
            <p:extLst>
              <p:ext uri="{DAA4B4D4-6D71-4841-9C94-3DE7FCFB9230}">
                <p14:media xmlns:p14="http://schemas.microsoft.com/office/powerpoint/2010/main" r:embed="rId3"/>
              </p:ext>
            </p:extLst>
          </p:nvPr>
        </p:nvPicPr>
        <p:blipFill>
          <a:blip r:embed="rId22">
            <a:alphaModFix amt="0"/>
          </a:blip>
          <a:stretch>
            <a:fillRect/>
          </a:stretch>
        </p:blipFill>
        <p:spPr>
          <a:xfrm>
            <a:off x="6858000" y="2743200"/>
            <a:ext cx="257175" cy="257175"/>
          </a:xfrm>
          <a:prstGeom prst="rect">
            <a:avLst/>
          </a:prstGeom>
        </p:spPr>
      </p:pic>
      <p:pic>
        <p:nvPicPr>
          <p:cNvPr id="10" name="Ex_6Gar">
            <a:hlinkClick r:id="" action="ppaction://media"/>
            <a:extLst>
              <a:ext uri="{FF2B5EF4-FFF2-40B4-BE49-F238E27FC236}">
                <a16:creationId xmlns:a16="http://schemas.microsoft.com/office/drawing/2014/main" id="{0FE57716-F904-4353-AEB4-6B41B93CFEFF}"/>
              </a:ext>
            </a:extLst>
          </p:cNvPr>
          <p:cNvPicPr>
            <a:picLocks noChangeAspect="1"/>
          </p:cNvPicPr>
          <p:nvPr>
            <a:audioFile r:link="rId6"/>
            <p:extLst>
              <p:ext uri="{DAA4B4D4-6D71-4841-9C94-3DE7FCFB9230}">
                <p14:media xmlns:p14="http://schemas.microsoft.com/office/powerpoint/2010/main" r:embed="rId5"/>
              </p:ext>
            </p:extLst>
          </p:nvPr>
        </p:nvPicPr>
        <p:blipFill>
          <a:blip r:embed="rId22">
            <a:alphaModFix amt="0"/>
          </a:blip>
          <a:stretch>
            <a:fillRect/>
          </a:stretch>
        </p:blipFill>
        <p:spPr>
          <a:xfrm>
            <a:off x="5486400" y="971550"/>
            <a:ext cx="228600" cy="228600"/>
          </a:xfrm>
          <a:prstGeom prst="rect">
            <a:avLst/>
          </a:prstGeom>
        </p:spPr>
      </p:pic>
      <p:pic>
        <p:nvPicPr>
          <p:cNvPr id="11" name="Ex_23Gar">
            <a:hlinkClick r:id="" action="ppaction://media"/>
            <a:extLst>
              <a:ext uri="{FF2B5EF4-FFF2-40B4-BE49-F238E27FC236}">
                <a16:creationId xmlns:a16="http://schemas.microsoft.com/office/drawing/2014/main" id="{CA2F8047-A705-422C-913B-38288F661608}"/>
              </a:ext>
            </a:extLst>
          </p:cNvPr>
          <p:cNvPicPr>
            <a:picLocks noChangeAspect="1"/>
          </p:cNvPicPr>
          <p:nvPr>
            <a:audioFile r:link="rId8"/>
            <p:extLst>
              <p:ext uri="{DAA4B4D4-6D71-4841-9C94-3DE7FCFB9230}">
                <p14:media xmlns:p14="http://schemas.microsoft.com/office/powerpoint/2010/main" r:embed="rId7"/>
              </p:ext>
            </p:extLst>
          </p:nvPr>
        </p:nvPicPr>
        <p:blipFill>
          <a:blip r:embed="rId22">
            <a:alphaModFix amt="0"/>
          </a:blip>
          <a:stretch>
            <a:fillRect/>
          </a:stretch>
        </p:blipFill>
        <p:spPr>
          <a:xfrm>
            <a:off x="4419600" y="3000375"/>
            <a:ext cx="257175" cy="257175"/>
          </a:xfrm>
          <a:prstGeom prst="rect">
            <a:avLst/>
          </a:prstGeom>
        </p:spPr>
      </p:pic>
      <p:pic>
        <p:nvPicPr>
          <p:cNvPr id="12" name="Ex_16Gar">
            <a:hlinkClick r:id="" action="ppaction://media"/>
            <a:extLst>
              <a:ext uri="{FF2B5EF4-FFF2-40B4-BE49-F238E27FC236}">
                <a16:creationId xmlns:a16="http://schemas.microsoft.com/office/drawing/2014/main" id="{4920AAD0-0A62-4913-AA18-6F8095FF3DE1}"/>
              </a:ext>
            </a:extLst>
          </p:cNvPr>
          <p:cNvPicPr>
            <a:picLocks noChangeAspect="1"/>
          </p:cNvPicPr>
          <p:nvPr>
            <a:audioFile r:link="rId10"/>
            <p:extLst>
              <p:ext uri="{DAA4B4D4-6D71-4841-9C94-3DE7FCFB9230}">
                <p14:media xmlns:p14="http://schemas.microsoft.com/office/powerpoint/2010/main" r:embed="rId9"/>
              </p:ext>
            </p:extLst>
          </p:nvPr>
        </p:nvPicPr>
        <p:blipFill>
          <a:blip r:embed="rId22">
            <a:alphaModFix amt="0"/>
          </a:blip>
          <a:stretch>
            <a:fillRect/>
          </a:stretch>
        </p:blipFill>
        <p:spPr>
          <a:xfrm>
            <a:off x="4905681" y="1529243"/>
            <a:ext cx="352425" cy="352425"/>
          </a:xfrm>
          <a:prstGeom prst="rect">
            <a:avLst/>
          </a:prstGeom>
        </p:spPr>
      </p:pic>
      <p:pic>
        <p:nvPicPr>
          <p:cNvPr id="13" name="Ex_10Gar">
            <a:hlinkClick r:id="" action="ppaction://media"/>
            <a:extLst>
              <a:ext uri="{FF2B5EF4-FFF2-40B4-BE49-F238E27FC236}">
                <a16:creationId xmlns:a16="http://schemas.microsoft.com/office/drawing/2014/main" id="{DF64D6DD-F8B9-4CE2-840F-E22AB0B96C59}"/>
              </a:ext>
            </a:extLst>
          </p:cNvPr>
          <p:cNvPicPr>
            <a:picLocks noChangeAspect="1"/>
          </p:cNvPicPr>
          <p:nvPr>
            <a:audioFile r:link="rId12"/>
            <p:extLst>
              <p:ext uri="{DAA4B4D4-6D71-4841-9C94-3DE7FCFB9230}">
                <p14:media xmlns:p14="http://schemas.microsoft.com/office/powerpoint/2010/main" r:embed="rId11"/>
              </p:ext>
            </p:extLst>
          </p:nvPr>
        </p:nvPicPr>
        <p:blipFill>
          <a:blip r:embed="rId22">
            <a:alphaModFix amt="0"/>
          </a:blip>
          <a:stretch>
            <a:fillRect/>
          </a:stretch>
        </p:blipFill>
        <p:spPr>
          <a:xfrm>
            <a:off x="6472018" y="3462337"/>
            <a:ext cx="352425" cy="352425"/>
          </a:xfrm>
          <a:prstGeom prst="rect">
            <a:avLst/>
          </a:prstGeom>
        </p:spPr>
      </p:pic>
      <p:pic>
        <p:nvPicPr>
          <p:cNvPr id="14" name="Ex_29Gar">
            <a:hlinkClick r:id="" action="ppaction://media"/>
            <a:extLst>
              <a:ext uri="{FF2B5EF4-FFF2-40B4-BE49-F238E27FC236}">
                <a16:creationId xmlns:a16="http://schemas.microsoft.com/office/drawing/2014/main" id="{C17BBF77-B664-4993-946A-8730B25F3F54}"/>
              </a:ext>
            </a:extLst>
          </p:cNvPr>
          <p:cNvPicPr>
            <a:picLocks noChangeAspect="1"/>
          </p:cNvPicPr>
          <p:nvPr>
            <a:audioFile r:link="rId14"/>
            <p:extLst>
              <p:ext uri="{DAA4B4D4-6D71-4841-9C94-3DE7FCFB9230}">
                <p14:media xmlns:p14="http://schemas.microsoft.com/office/powerpoint/2010/main" r:embed="rId13"/>
              </p:ext>
            </p:extLst>
          </p:nvPr>
        </p:nvPicPr>
        <p:blipFill>
          <a:blip r:embed="rId22">
            <a:alphaModFix amt="0"/>
          </a:blip>
          <a:stretch>
            <a:fillRect/>
          </a:stretch>
        </p:blipFill>
        <p:spPr>
          <a:xfrm>
            <a:off x="4729469" y="3485275"/>
            <a:ext cx="352425" cy="352425"/>
          </a:xfrm>
          <a:prstGeom prst="rect">
            <a:avLst/>
          </a:prstGeom>
        </p:spPr>
      </p:pic>
      <p:pic>
        <p:nvPicPr>
          <p:cNvPr id="15" name="Ex_7Gar">
            <a:hlinkClick r:id="" action="ppaction://media"/>
            <a:extLst>
              <a:ext uri="{FF2B5EF4-FFF2-40B4-BE49-F238E27FC236}">
                <a16:creationId xmlns:a16="http://schemas.microsoft.com/office/drawing/2014/main" id="{94D09C5C-2D0B-4333-9972-42B2D2624D3C}"/>
              </a:ext>
            </a:extLst>
          </p:cNvPr>
          <p:cNvPicPr>
            <a:picLocks noChangeAspect="1"/>
          </p:cNvPicPr>
          <p:nvPr>
            <a:audioFile r:link="rId16"/>
            <p:extLst>
              <p:ext uri="{DAA4B4D4-6D71-4841-9C94-3DE7FCFB9230}">
                <p14:media xmlns:p14="http://schemas.microsoft.com/office/powerpoint/2010/main" r:embed="rId15"/>
              </p:ext>
            </p:extLst>
          </p:nvPr>
        </p:nvPicPr>
        <p:blipFill>
          <a:blip r:embed="rId22">
            <a:alphaModFix amt="0"/>
          </a:blip>
          <a:stretch>
            <a:fillRect/>
          </a:stretch>
        </p:blipFill>
        <p:spPr>
          <a:xfrm>
            <a:off x="6681787" y="1494420"/>
            <a:ext cx="352425" cy="352425"/>
          </a:xfrm>
          <a:prstGeom prst="rect">
            <a:avLst/>
          </a:prstGeom>
        </p:spPr>
      </p:pic>
      <p:pic>
        <p:nvPicPr>
          <p:cNvPr id="16" name="Ex_26Gar">
            <a:hlinkClick r:id="" action="ppaction://media"/>
            <a:extLst>
              <a:ext uri="{FF2B5EF4-FFF2-40B4-BE49-F238E27FC236}">
                <a16:creationId xmlns:a16="http://schemas.microsoft.com/office/drawing/2014/main" id="{BDE365E2-6B4D-463A-A71E-9493894F2FB3}"/>
              </a:ext>
            </a:extLst>
          </p:cNvPr>
          <p:cNvPicPr>
            <a:picLocks noChangeAspect="1"/>
          </p:cNvPicPr>
          <p:nvPr>
            <a:audioFile r:link="rId18"/>
            <p:extLst>
              <p:ext uri="{DAA4B4D4-6D71-4841-9C94-3DE7FCFB9230}">
                <p14:media xmlns:p14="http://schemas.microsoft.com/office/powerpoint/2010/main" r:embed="rId17"/>
              </p:ext>
            </p:extLst>
          </p:nvPr>
        </p:nvPicPr>
        <p:blipFill>
          <a:blip r:embed="rId22">
            <a:alphaModFix amt="0"/>
          </a:blip>
          <a:stretch>
            <a:fillRect/>
          </a:stretch>
        </p:blipFill>
        <p:spPr>
          <a:xfrm>
            <a:off x="3937868" y="1880008"/>
            <a:ext cx="241882" cy="241882"/>
          </a:xfrm>
          <a:prstGeom prst="rect">
            <a:avLst/>
          </a:prstGeom>
        </p:spPr>
      </p:pic>
    </p:spTree>
    <p:extLst>
      <p:ext uri="{BB962C8B-B14F-4D97-AF65-F5344CB8AC3E}">
        <p14:creationId xmlns:p14="http://schemas.microsoft.com/office/powerpoint/2010/main" val="169091299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9"/>
                </p:tgtEl>
              </p:cMediaNode>
            </p:audio>
            <p:audio>
              <p:cMediaNode vol="80000">
                <p:cTn id="3" fill="hold" display="0">
                  <p:stCondLst>
                    <p:cond delay="indefinite"/>
                  </p:stCondLst>
                  <p:endCondLst>
                    <p:cond evt="onStopAudio" delay="0">
                      <p:tgtEl>
                        <p:sldTgt/>
                      </p:tgtEl>
                    </p:cond>
                  </p:endCondLst>
                </p:cTn>
                <p:tgtEl>
                  <p:spTgt spid="10"/>
                </p:tgtEl>
              </p:cMediaNode>
            </p:audio>
            <p:audio>
              <p:cMediaNode vol="80000">
                <p:cTn id="4" fill="hold" display="0">
                  <p:stCondLst>
                    <p:cond delay="indefinite"/>
                  </p:stCondLst>
                  <p:endCondLst>
                    <p:cond evt="onStopAudio" delay="0">
                      <p:tgtEl>
                        <p:sldTgt/>
                      </p:tgtEl>
                    </p:cond>
                  </p:endCondLst>
                </p:cTn>
                <p:tgtEl>
                  <p:spTgt spid="11"/>
                </p:tgtEl>
              </p:cMediaNode>
            </p:audio>
            <p:seq concurrent="1" nextAc="seek">
              <p:cTn id="5" restart="whenNotActive" fill="hold" evtFilter="cancelBubble" nodeType="interactiveSeq">
                <p:stCondLst>
                  <p:cond evt="onClick" delay="0">
                    <p:tgtEl>
                      <p:spTgt spid="14"/>
                    </p:tgtEl>
                  </p:cond>
                </p:stCondLst>
                <p:endSync evt="end" delay="0">
                  <p:rtn val="all"/>
                </p:endSync>
                <p:childTnLst>
                  <p:par>
                    <p:cTn id="6" fill="hold">
                      <p:stCondLst>
                        <p:cond delay="0"/>
                      </p:stCondLst>
                      <p:childTnLst>
                        <p:par>
                          <p:cTn id="7" fill="hold">
                            <p:stCondLst>
                              <p:cond delay="0"/>
                            </p:stCondLst>
                            <p:childTnLst>
                              <p:par>
                                <p:cTn id="8" presetID="1" presetClass="mediacall" presetSubtype="0" fill="hold" nodeType="clickEffect">
                                  <p:stCondLst>
                                    <p:cond delay="0"/>
                                  </p:stCondLst>
                                  <p:childTnLst>
                                    <p:cmd type="call" cmd="playFrom(0.0)">
                                      <p:cBhvr>
                                        <p:cTn id="9" dur="30421" fill="hold"/>
                                        <p:tgtEl>
                                          <p:spTgt spid="14"/>
                                        </p:tgtEl>
                                      </p:cBhvr>
                                    </p:cmd>
                                  </p:childTnLst>
                                </p:cTn>
                              </p:par>
                            </p:childTnLst>
                          </p:cTn>
                        </p:par>
                      </p:childTnLst>
                    </p:cTn>
                  </p:par>
                </p:childTnLst>
              </p:cTn>
              <p:nextCondLst>
                <p:cond evt="onClick" delay="0">
                  <p:tgtEl>
                    <p:spTgt spid="14"/>
                  </p:tgtEl>
                </p:cond>
              </p:nextCondLst>
            </p:seq>
            <p:audio>
              <p:cMediaNode vol="80000">
                <p:cTn id="10" fill="hold" display="0">
                  <p:stCondLst>
                    <p:cond delay="indefinite"/>
                  </p:stCondLst>
                  <p:endCondLst>
                    <p:cond evt="onStopAudio" delay="0">
                      <p:tgtEl>
                        <p:sldTgt/>
                      </p:tgtEl>
                    </p:cond>
                  </p:endCondLst>
                </p:cTn>
                <p:tgtEl>
                  <p:spTgt spid="14"/>
                </p:tgtEl>
              </p:cMediaNode>
            </p:audio>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31744" fill="hold"/>
                                        <p:tgtEl>
                                          <p:spTgt spid="12"/>
                                        </p:tgtEl>
                                      </p:cBhvr>
                                    </p:cmd>
                                  </p:childTnLst>
                                </p:cTn>
                              </p:par>
                            </p:childTnLst>
                          </p:cTn>
                        </p:par>
                      </p:childTnLst>
                    </p:cTn>
                  </p:par>
                </p:childTnLst>
              </p:cTn>
              <p:nextCondLst>
                <p:cond evt="onClick" delay="0">
                  <p:tgtEl>
                    <p:spTgt spid="12"/>
                  </p:tgtEl>
                </p:cond>
              </p:nextCondLst>
            </p:seq>
            <p:audio>
              <p:cMediaNode vol="80000">
                <p:cTn id="16" fill="hold" display="0">
                  <p:stCondLst>
                    <p:cond delay="indefinite"/>
                  </p:stCondLst>
                  <p:endCondLst>
                    <p:cond evt="onStopAudio" delay="0">
                      <p:tgtEl>
                        <p:sldTgt/>
                      </p:tgtEl>
                    </p:cond>
                  </p:endCondLst>
                </p:cTn>
                <p:tgtEl>
                  <p:spTgt spid="12"/>
                </p:tgtEl>
              </p:cMediaNode>
            </p:audio>
            <p:seq concurrent="1" nextAc="seek">
              <p:cTn id="17" restart="whenNotActive" fill="hold" evtFilter="cancelBubble" nodeType="interactiveSeq">
                <p:stCondLst>
                  <p:cond evt="onClick" delay="0">
                    <p:tgtEl>
                      <p:spTgt spid="15"/>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9978" fill="hold"/>
                                        <p:tgtEl>
                                          <p:spTgt spid="15"/>
                                        </p:tgtEl>
                                      </p:cBhvr>
                                    </p:cmd>
                                  </p:childTnLst>
                                </p:cTn>
                              </p:par>
                            </p:childTnLst>
                          </p:cTn>
                        </p:par>
                      </p:childTnLst>
                    </p:cTn>
                  </p:par>
                </p:childTnLst>
              </p:cTn>
              <p:nextCondLst>
                <p:cond evt="onClick" delay="0">
                  <p:tgtEl>
                    <p:spTgt spid="15"/>
                  </p:tgtEl>
                </p:cond>
              </p:nextCondLst>
            </p:seq>
            <p:audio>
              <p:cMediaNode vol="80000">
                <p:cTn id="22" fill="hold" display="0">
                  <p:stCondLst>
                    <p:cond delay="indefinite"/>
                  </p:stCondLst>
                  <p:endCondLst>
                    <p:cond evt="onStopAudio" delay="0">
                      <p:tgtEl>
                        <p:sldTgt/>
                      </p:tgtEl>
                    </p:cond>
                  </p:endCondLst>
                </p:cTn>
                <p:tgtEl>
                  <p:spTgt spid="15"/>
                </p:tgtEl>
              </p:cMediaNode>
            </p:audio>
            <p:seq concurrent="1" nextAc="seek">
              <p:cTn id="23" restart="whenNotActive" fill="hold" evtFilter="cancelBubble" nodeType="interactiveSeq">
                <p:stCondLst>
                  <p:cond evt="onClick" delay="0">
                    <p:tgtEl>
                      <p:spTgt spid="13"/>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45226" fill="hold"/>
                                        <p:tgtEl>
                                          <p:spTgt spid="13"/>
                                        </p:tgtEl>
                                      </p:cBhvr>
                                    </p:cmd>
                                  </p:childTnLst>
                                </p:cTn>
                              </p:par>
                            </p:childTnLst>
                          </p:cTn>
                        </p:par>
                      </p:childTnLst>
                    </p:cTn>
                  </p:par>
                </p:childTnLst>
              </p:cTn>
              <p:nextCondLst>
                <p:cond evt="onClick" delay="0">
                  <p:tgtEl>
                    <p:spTgt spid="13"/>
                  </p:tgtEl>
                </p:cond>
              </p:nextCondLst>
            </p:seq>
            <p:audio>
              <p:cMediaNode vol="80000">
                <p:cTn id="28" fill="hold" display="0">
                  <p:stCondLst>
                    <p:cond delay="indefinite"/>
                  </p:stCondLst>
                  <p:endCondLst>
                    <p:cond evt="onStopAudio" delay="0">
                      <p:tgtEl>
                        <p:sldTgt/>
                      </p:tgtEl>
                    </p:cond>
                  </p:endCondLst>
                </p:cTn>
                <p:tgtEl>
                  <p:spTgt spid="13"/>
                </p:tgtEl>
              </p:cMediaNode>
            </p:audio>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30314" fill="hold"/>
                                        <p:tgtEl>
                                          <p:spTgt spid="8"/>
                                        </p:tgtEl>
                                      </p:cBhvr>
                                    </p:cmd>
                                  </p:childTnLst>
                                </p:cTn>
                              </p:par>
                            </p:childTnLst>
                          </p:cTn>
                        </p:par>
                      </p:childTnLst>
                    </p:cTn>
                  </p:par>
                </p:childTnLst>
              </p:cTn>
              <p:nextCondLst>
                <p:cond evt="onClick" delay="0">
                  <p:tgtEl>
                    <p:spTgt spid="8"/>
                  </p:tgtEl>
                </p:cond>
              </p:nextCondLst>
            </p:seq>
            <p:audio>
              <p:cMediaNode vol="80000">
                <p:cTn id="34" fill="hold" display="0">
                  <p:stCondLst>
                    <p:cond delay="indefinite"/>
                  </p:stCondLst>
                  <p:endCondLst>
                    <p:cond evt="onStopAudio" delay="0">
                      <p:tgtEl>
                        <p:sldTgt/>
                      </p:tgtEl>
                    </p:cond>
                  </p:endCondLst>
                </p:cTn>
                <p:tgtEl>
                  <p:spTgt spid="8"/>
                </p:tgtEl>
              </p:cMediaNode>
            </p:audio>
            <p:seq concurrent="1" nextAc="seek">
              <p:cTn id="35" restart="whenNotActive" fill="hold" evtFilter="cancelBubble" nodeType="interactiveSeq">
                <p:stCondLst>
                  <p:cond evt="onClick" delay="0">
                    <p:tgtEl>
                      <p:spTgt spid="16"/>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28693" fill="hold"/>
                                        <p:tgtEl>
                                          <p:spTgt spid="16"/>
                                        </p:tgtEl>
                                      </p:cBhvr>
                                    </p:cmd>
                                  </p:childTnLst>
                                </p:cTn>
                              </p:par>
                            </p:childTnLst>
                          </p:cTn>
                        </p:par>
                      </p:childTnLst>
                    </p:cTn>
                  </p:par>
                </p:childTnLst>
              </p:cTn>
              <p:nextCondLst>
                <p:cond evt="onClick" delay="0">
                  <p:tgtEl>
                    <p:spTgt spid="16"/>
                  </p:tgtEl>
                </p:cond>
              </p:nextCondLst>
            </p:seq>
            <p:audio>
              <p:cMediaNode vol="80000">
                <p:cTn id="40"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283B-695F-4028-B491-4BB2B0C42882}"/>
              </a:ext>
            </a:extLst>
          </p:cNvPr>
          <p:cNvSpPr>
            <a:spLocks noGrp="1"/>
          </p:cNvSpPr>
          <p:nvPr>
            <p:ph type="title"/>
          </p:nvPr>
        </p:nvSpPr>
        <p:spPr>
          <a:xfrm>
            <a:off x="487960" y="2143125"/>
            <a:ext cx="2438400" cy="857250"/>
          </a:xfrm>
        </p:spPr>
        <p:txBody>
          <a:bodyPr>
            <a:normAutofit fontScale="90000"/>
          </a:bodyPr>
          <a:lstStyle/>
          <a:p>
            <a:r>
              <a:rPr lang="en-US" dirty="0"/>
              <a:t>Results: Excerpts</a:t>
            </a:r>
          </a:p>
        </p:txBody>
      </p:sp>
      <p:pic>
        <p:nvPicPr>
          <p:cNvPr id="3" name="Picture 2">
            <a:extLst>
              <a:ext uri="{FF2B5EF4-FFF2-40B4-BE49-F238E27FC236}">
                <a16:creationId xmlns:a16="http://schemas.microsoft.com/office/drawing/2014/main" id="{6AC83944-935E-4311-AEB2-FE173C5E9CEE}"/>
              </a:ext>
            </a:extLst>
          </p:cNvPr>
          <p:cNvPicPr>
            <a:picLocks noChangeAspect="1"/>
          </p:cNvPicPr>
          <p:nvPr/>
        </p:nvPicPr>
        <p:blipFill>
          <a:blip r:embed="rId2"/>
          <a:stretch>
            <a:fillRect/>
          </a:stretch>
        </p:blipFill>
        <p:spPr>
          <a:xfrm>
            <a:off x="2926360" y="590550"/>
            <a:ext cx="6013760" cy="3714750"/>
          </a:xfrm>
          <a:prstGeom prst="rect">
            <a:avLst/>
          </a:prstGeom>
        </p:spPr>
      </p:pic>
    </p:spTree>
    <p:extLst>
      <p:ext uri="{BB962C8B-B14F-4D97-AF65-F5344CB8AC3E}">
        <p14:creationId xmlns:p14="http://schemas.microsoft.com/office/powerpoint/2010/main" val="2823952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7AD15-C4E1-49A5-92AC-E71CC278A666}"/>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CB41EB3B-9462-4283-997C-C06202A8E69B}"/>
              </a:ext>
            </a:extLst>
          </p:cNvPr>
          <p:cNvSpPr>
            <a:spLocks noGrp="1"/>
          </p:cNvSpPr>
          <p:nvPr>
            <p:ph idx="1"/>
          </p:nvPr>
        </p:nvSpPr>
        <p:spPr>
          <a:xfrm>
            <a:off x="1790700" y="1153752"/>
            <a:ext cx="5562600" cy="808397"/>
          </a:xfrm>
        </p:spPr>
        <p:txBody>
          <a:bodyPr>
            <a:normAutofit fontScale="77500" lnSpcReduction="20000"/>
          </a:bodyPr>
          <a:lstStyle/>
          <a:p>
            <a:pPr marL="0" indent="0" algn="ctr">
              <a:buNone/>
            </a:pPr>
            <a:r>
              <a:rPr lang="en-US" sz="2100" dirty="0"/>
              <a:t>Institute Charles </a:t>
            </a:r>
            <a:r>
              <a:rPr lang="en-US" sz="2100" dirty="0" err="1"/>
              <a:t>Viollette</a:t>
            </a:r>
            <a:r>
              <a:rPr lang="en-US" sz="2100" dirty="0"/>
              <a:t> - Food Quality and Security:</a:t>
            </a:r>
          </a:p>
          <a:p>
            <a:pPr marL="0" indent="0" algn="ctr">
              <a:buNone/>
            </a:pPr>
            <a:r>
              <a:rPr lang="en-US" sz="2100" dirty="0"/>
              <a:t>Dr. Sylvie Chollet </a:t>
            </a:r>
          </a:p>
          <a:p>
            <a:pPr marL="0" indent="0" algn="ctr">
              <a:buNone/>
            </a:pPr>
            <a:r>
              <a:rPr lang="en-US" sz="2100" dirty="0"/>
              <a:t>Dr. Mathilde </a:t>
            </a:r>
            <a:r>
              <a:rPr lang="en-US" sz="2100" dirty="0" err="1"/>
              <a:t>Vandenberghe</a:t>
            </a:r>
            <a:r>
              <a:rPr lang="en-US" sz="2100" dirty="0"/>
              <a:t>-Descamps</a:t>
            </a:r>
          </a:p>
          <a:p>
            <a:pPr marL="0" indent="0">
              <a:buNone/>
            </a:pPr>
            <a:endParaRPr lang="en-US" sz="1800" dirty="0"/>
          </a:p>
        </p:txBody>
      </p:sp>
      <p:sp>
        <p:nvSpPr>
          <p:cNvPr id="6" name="Content Placeholder 2">
            <a:extLst>
              <a:ext uri="{FF2B5EF4-FFF2-40B4-BE49-F238E27FC236}">
                <a16:creationId xmlns:a16="http://schemas.microsoft.com/office/drawing/2014/main" id="{2EC8646B-09D3-4E96-AFBD-4E5A492D6FC7}"/>
              </a:ext>
            </a:extLst>
          </p:cNvPr>
          <p:cNvSpPr txBox="1">
            <a:spLocks/>
          </p:cNvSpPr>
          <p:nvPr/>
        </p:nvSpPr>
        <p:spPr>
          <a:xfrm>
            <a:off x="4572000" y="2017859"/>
            <a:ext cx="4191000" cy="1315891"/>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2800" kern="1200">
                <a:solidFill>
                  <a:srgbClr val="FFFFFF"/>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FFFFFF"/>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rgbClr val="FFFFFF"/>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rgbClr val="FFFFFF"/>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FFFFFF"/>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900" dirty="0"/>
              <a:t>UTD Music Perception &amp; Cognition Lab:</a:t>
            </a:r>
          </a:p>
          <a:p>
            <a:pPr marL="0" indent="0" algn="ctr">
              <a:buFont typeface="Arial" panose="020B0604020202020204" pitchFamily="34" charset="0"/>
              <a:buNone/>
            </a:pPr>
            <a:r>
              <a:rPr lang="en-US" sz="1900" dirty="0"/>
              <a:t>Dr. W. Jay Dowling</a:t>
            </a:r>
          </a:p>
          <a:p>
            <a:pPr marL="0" indent="0" algn="ctr">
              <a:buFont typeface="Arial" panose="020B0604020202020204" pitchFamily="34" charset="0"/>
              <a:buNone/>
            </a:pPr>
            <a:r>
              <a:rPr lang="en-US" sz="1900" dirty="0"/>
              <a:t>Dr. Rachna Raman</a:t>
            </a:r>
          </a:p>
          <a:p>
            <a:pPr marL="0" indent="0" algn="ctr">
              <a:buFont typeface="Arial" panose="020B0604020202020204" pitchFamily="34" charset="0"/>
              <a:buNone/>
            </a:pPr>
            <a:r>
              <a:rPr lang="en-US" sz="1900" dirty="0"/>
              <a:t>Kieth Gryder</a:t>
            </a:r>
          </a:p>
          <a:p>
            <a:pPr marL="0" indent="0" algn="ctr">
              <a:buFont typeface="Arial" panose="020B0604020202020204" pitchFamily="34" charset="0"/>
              <a:buNone/>
            </a:pPr>
            <a:r>
              <a:rPr lang="en-US" sz="1900" dirty="0"/>
              <a:t>Melanie Holmes</a:t>
            </a:r>
          </a:p>
          <a:p>
            <a:pPr marL="0" indent="0">
              <a:buFont typeface="Arial" panose="020B0604020202020204" pitchFamily="34" charset="0"/>
              <a:buNone/>
            </a:pPr>
            <a:endParaRPr lang="en-US" sz="1800" dirty="0"/>
          </a:p>
        </p:txBody>
      </p:sp>
      <p:sp>
        <p:nvSpPr>
          <p:cNvPr id="7" name="TextBox 6">
            <a:extLst>
              <a:ext uri="{FF2B5EF4-FFF2-40B4-BE49-F238E27FC236}">
                <a16:creationId xmlns:a16="http://schemas.microsoft.com/office/drawing/2014/main" id="{E40DC40D-939E-4CCC-AD6E-ABF351FC9305}"/>
              </a:ext>
            </a:extLst>
          </p:cNvPr>
          <p:cNvSpPr txBox="1"/>
          <p:nvPr/>
        </p:nvSpPr>
        <p:spPr>
          <a:xfrm>
            <a:off x="762000" y="2017859"/>
            <a:ext cx="3429000" cy="1224951"/>
          </a:xfrm>
          <a:prstGeom prst="rect">
            <a:avLst/>
          </a:prstGeom>
          <a:noFill/>
        </p:spPr>
        <p:txBody>
          <a:bodyPr wrap="square" rtlCol="0">
            <a:spAutoFit/>
          </a:bodyPr>
          <a:lstStyle/>
          <a:p>
            <a:pPr lvl="0" algn="ctr">
              <a:spcBef>
                <a:spcPct val="20000"/>
              </a:spcBef>
            </a:pPr>
            <a:r>
              <a:rPr lang="en-US" sz="1600" dirty="0">
                <a:solidFill>
                  <a:srgbClr val="FFFFFF"/>
                </a:solidFill>
              </a:rPr>
              <a:t>UTD Multivariate Stats Lab:</a:t>
            </a:r>
          </a:p>
          <a:p>
            <a:pPr lvl="0" algn="ctr">
              <a:spcBef>
                <a:spcPct val="20000"/>
              </a:spcBef>
            </a:pPr>
            <a:r>
              <a:rPr lang="en-US" sz="1600" dirty="0">
                <a:solidFill>
                  <a:srgbClr val="FFFFFF"/>
                </a:solidFill>
              </a:rPr>
              <a:t>Dr. </a:t>
            </a:r>
            <a:r>
              <a:rPr lang="en-US" sz="1600" dirty="0" err="1">
                <a:solidFill>
                  <a:srgbClr val="FFFFFF"/>
                </a:solidFill>
              </a:rPr>
              <a:t>Hervé</a:t>
            </a:r>
            <a:r>
              <a:rPr lang="en-US" sz="1600" dirty="0">
                <a:solidFill>
                  <a:srgbClr val="FFFFFF"/>
                </a:solidFill>
              </a:rPr>
              <a:t> Abdi</a:t>
            </a:r>
          </a:p>
          <a:p>
            <a:pPr lvl="0" algn="ctr">
              <a:spcBef>
                <a:spcPct val="20000"/>
              </a:spcBef>
            </a:pPr>
            <a:r>
              <a:rPr lang="en-US" sz="1600" dirty="0">
                <a:solidFill>
                  <a:srgbClr val="FFFFFF"/>
                </a:solidFill>
              </a:rPr>
              <a:t>Ju-Chi Yu</a:t>
            </a:r>
          </a:p>
          <a:p>
            <a:pPr lvl="0" algn="ctr">
              <a:spcBef>
                <a:spcPct val="20000"/>
              </a:spcBef>
            </a:pPr>
            <a:r>
              <a:rPr lang="en-US" sz="1600" dirty="0">
                <a:solidFill>
                  <a:srgbClr val="FFFFFF"/>
                </a:solidFill>
              </a:rPr>
              <a:t>Luke Moraglia</a:t>
            </a:r>
          </a:p>
        </p:txBody>
      </p:sp>
      <p:sp>
        <p:nvSpPr>
          <p:cNvPr id="9" name="TextBox 8">
            <a:extLst>
              <a:ext uri="{FF2B5EF4-FFF2-40B4-BE49-F238E27FC236}">
                <a16:creationId xmlns:a16="http://schemas.microsoft.com/office/drawing/2014/main" id="{42CB14DF-7EB3-4152-ADE2-FDA08B04D11B}"/>
              </a:ext>
            </a:extLst>
          </p:cNvPr>
          <p:cNvSpPr txBox="1"/>
          <p:nvPr/>
        </p:nvSpPr>
        <p:spPr>
          <a:xfrm>
            <a:off x="2171700" y="3401869"/>
            <a:ext cx="4800600" cy="929485"/>
          </a:xfrm>
          <a:prstGeom prst="rect">
            <a:avLst/>
          </a:prstGeom>
          <a:noFill/>
        </p:spPr>
        <p:txBody>
          <a:bodyPr wrap="square" rtlCol="0">
            <a:spAutoFit/>
          </a:bodyPr>
          <a:lstStyle/>
          <a:p>
            <a:pPr lvl="0" algn="ctr">
              <a:spcBef>
                <a:spcPct val="20000"/>
              </a:spcBef>
            </a:pPr>
            <a:r>
              <a:rPr lang="en-US" sz="1600" dirty="0">
                <a:solidFill>
                  <a:srgbClr val="FFFFFF"/>
                </a:solidFill>
              </a:rPr>
              <a:t>Additional thanks:</a:t>
            </a:r>
          </a:p>
          <a:p>
            <a:pPr lvl="0" algn="ctr">
              <a:spcBef>
                <a:spcPct val="20000"/>
              </a:spcBef>
            </a:pPr>
            <a:r>
              <a:rPr lang="en-US" sz="1600" dirty="0">
                <a:solidFill>
                  <a:srgbClr val="FFFFFF"/>
                </a:solidFill>
              </a:rPr>
              <a:t>Dr. Scott Schumann, Central Michigan University</a:t>
            </a:r>
          </a:p>
          <a:p>
            <a:pPr lvl="0" algn="ctr">
              <a:spcBef>
                <a:spcPct val="20000"/>
              </a:spcBef>
            </a:pPr>
            <a:endParaRPr lang="en-US" sz="1600" dirty="0">
              <a:solidFill>
                <a:srgbClr val="FFFFFF"/>
              </a:solidFill>
            </a:endParaRPr>
          </a:p>
        </p:txBody>
      </p:sp>
    </p:spTree>
    <p:extLst>
      <p:ext uri="{BB962C8B-B14F-4D97-AF65-F5344CB8AC3E}">
        <p14:creationId xmlns:p14="http://schemas.microsoft.com/office/powerpoint/2010/main" val="3585999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AAFF-4AF0-412C-8803-18F8DE893BAC}"/>
              </a:ext>
            </a:extLst>
          </p:cNvPr>
          <p:cNvSpPr>
            <a:spLocks noGrp="1"/>
          </p:cNvSpPr>
          <p:nvPr>
            <p:ph type="title"/>
          </p:nvPr>
        </p:nvSpPr>
        <p:spPr/>
        <p:txBody>
          <a:bodyPr/>
          <a:lstStyle/>
          <a:p>
            <a:r>
              <a:rPr lang="en-US" dirty="0"/>
              <a:t>Questions for discussion</a:t>
            </a:r>
          </a:p>
        </p:txBody>
      </p:sp>
      <p:sp>
        <p:nvSpPr>
          <p:cNvPr id="5" name="Content Placeholder 4">
            <a:extLst>
              <a:ext uri="{FF2B5EF4-FFF2-40B4-BE49-F238E27FC236}">
                <a16:creationId xmlns:a16="http://schemas.microsoft.com/office/drawing/2014/main" id="{31AA942B-ACD2-46F8-985F-386F94C88D7F}"/>
              </a:ext>
            </a:extLst>
          </p:cNvPr>
          <p:cNvSpPr>
            <a:spLocks noGrp="1"/>
          </p:cNvSpPr>
          <p:nvPr>
            <p:ph idx="1"/>
          </p:nvPr>
        </p:nvSpPr>
        <p:spPr/>
        <p:txBody>
          <a:bodyPr>
            <a:normAutofit fontScale="92500" lnSpcReduction="10000"/>
          </a:bodyPr>
          <a:lstStyle/>
          <a:p>
            <a:r>
              <a:rPr lang="en-US" sz="2400" dirty="0"/>
              <a:t>Is this analytical approach useful in your specific domain? How so?</a:t>
            </a:r>
          </a:p>
          <a:p>
            <a:endParaRPr lang="en-US" sz="2400" dirty="0"/>
          </a:p>
          <a:p>
            <a:r>
              <a:rPr lang="en-US" sz="2400" dirty="0"/>
              <a:t>How might people use music in their creative process? Does this provide insight into that mechanism? How?</a:t>
            </a:r>
            <a:br>
              <a:rPr lang="en-US" sz="2400" dirty="0"/>
            </a:br>
            <a:endParaRPr lang="en-US" sz="2400" dirty="0"/>
          </a:p>
          <a:p>
            <a:r>
              <a:rPr lang="en-US" sz="2400" dirty="0"/>
              <a:t>How might the results differ if we used other words, maybe words not taken from the music domain?</a:t>
            </a:r>
          </a:p>
          <a:p>
            <a:endParaRPr lang="en-US" sz="2400" dirty="0"/>
          </a:p>
          <a:p>
            <a:r>
              <a:rPr lang="en-US" sz="2400" dirty="0"/>
              <a:t>Why are there differences between French &amp; American listeners?</a:t>
            </a:r>
          </a:p>
        </p:txBody>
      </p:sp>
    </p:spTree>
    <p:extLst>
      <p:ext uri="{BB962C8B-B14F-4D97-AF65-F5344CB8AC3E}">
        <p14:creationId xmlns:p14="http://schemas.microsoft.com/office/powerpoint/2010/main" val="134327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Project</a:t>
            </a:r>
          </a:p>
        </p:txBody>
      </p:sp>
      <p:sp>
        <p:nvSpPr>
          <p:cNvPr id="3" name="Content Placeholder 2"/>
          <p:cNvSpPr>
            <a:spLocks noGrp="1"/>
          </p:cNvSpPr>
          <p:nvPr>
            <p:ph idx="1"/>
          </p:nvPr>
        </p:nvSpPr>
        <p:spPr/>
        <p:txBody>
          <a:bodyPr/>
          <a:lstStyle/>
          <a:p>
            <a:r>
              <a:rPr lang="en-US" dirty="0"/>
              <a:t>Concept, Origin, and Questions</a:t>
            </a:r>
          </a:p>
          <a:p>
            <a:r>
              <a:rPr lang="en-US" dirty="0"/>
              <a:t>Data Collection &amp; Analysis</a:t>
            </a:r>
          </a:p>
          <a:p>
            <a:r>
              <a:rPr lang="en-US" dirty="0"/>
              <a:t>Results &amp; Discussion</a:t>
            </a:r>
          </a:p>
          <a:p>
            <a:r>
              <a:rPr lang="en-US" dirty="0"/>
              <a:t>Questions for Discussion</a:t>
            </a:r>
          </a:p>
          <a:p>
            <a:endParaRPr lang="en-US" dirty="0"/>
          </a:p>
        </p:txBody>
      </p:sp>
    </p:spTree>
    <p:extLst>
      <p:ext uri="{BB962C8B-B14F-4D97-AF65-F5344CB8AC3E}">
        <p14:creationId xmlns:p14="http://schemas.microsoft.com/office/powerpoint/2010/main" val="2846098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8E296C-EF8A-43F0-94EC-04A40F4C0D31}"/>
              </a:ext>
            </a:extLst>
          </p:cNvPr>
          <p:cNvSpPr>
            <a:spLocks noGrp="1"/>
          </p:cNvSpPr>
          <p:nvPr>
            <p:ph type="title"/>
          </p:nvPr>
        </p:nvSpPr>
        <p:spPr/>
        <p:txBody>
          <a:bodyPr/>
          <a:lstStyle/>
          <a:p>
            <a:r>
              <a:rPr lang="en-US" dirty="0"/>
              <a:t>Questions</a:t>
            </a:r>
          </a:p>
        </p:txBody>
      </p:sp>
      <p:sp>
        <p:nvSpPr>
          <p:cNvPr id="4" name="Content Placeholder 3">
            <a:extLst>
              <a:ext uri="{FF2B5EF4-FFF2-40B4-BE49-F238E27FC236}">
                <a16:creationId xmlns:a16="http://schemas.microsoft.com/office/drawing/2014/main" id="{6EDECDB9-1BE6-4E6E-83E5-0D2BDE7EFC10}"/>
              </a:ext>
            </a:extLst>
          </p:cNvPr>
          <p:cNvSpPr>
            <a:spLocks noGrp="1"/>
          </p:cNvSpPr>
          <p:nvPr>
            <p:ph idx="1"/>
          </p:nvPr>
        </p:nvSpPr>
        <p:spPr/>
        <p:txBody>
          <a:bodyPr>
            <a:normAutofit lnSpcReduction="10000"/>
          </a:bodyPr>
          <a:lstStyle/>
          <a:p>
            <a:r>
              <a:rPr lang="en-US" dirty="0"/>
              <a:t>Problem: </a:t>
            </a:r>
          </a:p>
          <a:p>
            <a:pPr lvl="1"/>
            <a:r>
              <a:rPr lang="en-US" dirty="0"/>
              <a:t>Music is massively multi-dimensional.</a:t>
            </a:r>
          </a:p>
          <a:p>
            <a:pPr lvl="1"/>
            <a:endParaRPr lang="en-US" dirty="0"/>
          </a:p>
          <a:p>
            <a:r>
              <a:rPr lang="en-US" dirty="0"/>
              <a:t>Questions:</a:t>
            </a:r>
          </a:p>
          <a:p>
            <a:pPr lvl="1"/>
            <a:r>
              <a:rPr lang="en-US" dirty="0"/>
              <a:t>Is there a way to evaluate music so that we can establish a music listening ‘space’?</a:t>
            </a:r>
          </a:p>
          <a:p>
            <a:pPr lvl="1"/>
            <a:r>
              <a:rPr lang="en-US" dirty="0"/>
              <a:t>Can these then be compared to other sensory domains?</a:t>
            </a:r>
          </a:p>
          <a:p>
            <a:pPr lvl="1"/>
            <a:r>
              <a:rPr lang="en-US" dirty="0"/>
              <a:t>Can we find exemplars that anchor that space?</a:t>
            </a:r>
          </a:p>
          <a:p>
            <a:pPr lvl="1"/>
            <a:r>
              <a:rPr lang="en-US" dirty="0"/>
              <a:t>Are there differences by culture or nationality?</a:t>
            </a:r>
          </a:p>
          <a:p>
            <a:pPr marL="457200" lvl="1" indent="0">
              <a:buNone/>
            </a:pPr>
            <a:endParaRPr lang="en-US" dirty="0"/>
          </a:p>
          <a:p>
            <a:pPr lvl="1"/>
            <a:endParaRPr lang="en-US" dirty="0"/>
          </a:p>
        </p:txBody>
      </p:sp>
    </p:spTree>
    <p:extLst>
      <p:ext uri="{BB962C8B-B14F-4D97-AF65-F5344CB8AC3E}">
        <p14:creationId xmlns:p14="http://schemas.microsoft.com/office/powerpoint/2010/main" val="51348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1AB3-766E-4A34-ADDE-A48F3C1A5E92}"/>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6EFBF27D-76C6-49EE-89EC-C05F1B385A3E}"/>
              </a:ext>
            </a:extLst>
          </p:cNvPr>
          <p:cNvSpPr>
            <a:spLocks noGrp="1"/>
          </p:cNvSpPr>
          <p:nvPr>
            <p:ph idx="1"/>
          </p:nvPr>
        </p:nvSpPr>
        <p:spPr/>
        <p:txBody>
          <a:bodyPr/>
          <a:lstStyle/>
          <a:p>
            <a:r>
              <a:rPr lang="en-US" dirty="0"/>
              <a:t>Collection paradigm:</a:t>
            </a:r>
          </a:p>
          <a:p>
            <a:pPr lvl="1"/>
            <a:r>
              <a:rPr lang="en-US" dirty="0"/>
              <a:t>Check all that apply (CATA)</a:t>
            </a:r>
          </a:p>
          <a:p>
            <a:pPr lvl="2"/>
            <a:r>
              <a:rPr lang="en-US" sz="1200" dirty="0"/>
              <a:t>Sensory Evaluation (</a:t>
            </a:r>
            <a:r>
              <a:rPr lang="en-US" sz="1200" dirty="0" err="1"/>
              <a:t>Meyners</a:t>
            </a:r>
            <a:r>
              <a:rPr lang="en-US" sz="1200" dirty="0"/>
              <a:t> &amp; </a:t>
            </a:r>
            <a:r>
              <a:rPr lang="en-US" sz="1200" dirty="0" err="1"/>
              <a:t>Castura</a:t>
            </a:r>
            <a:r>
              <a:rPr lang="en-US" sz="1200" dirty="0"/>
              <a:t>, 2014)</a:t>
            </a:r>
          </a:p>
          <a:p>
            <a:pPr lvl="2"/>
            <a:r>
              <a:rPr lang="en-US" sz="1200" dirty="0"/>
              <a:t>Also known as ‘pick any/</a:t>
            </a:r>
            <a:r>
              <a:rPr lang="en-US" sz="1200" i="1" dirty="0"/>
              <a:t>N</a:t>
            </a:r>
            <a:r>
              <a:rPr lang="en-US" sz="1200" dirty="0"/>
              <a:t>’ (Coombs, 1964)</a:t>
            </a:r>
          </a:p>
          <a:p>
            <a:pPr lvl="1"/>
            <a:endParaRPr lang="en-US" dirty="0"/>
          </a:p>
          <a:p>
            <a:r>
              <a:rPr lang="en-US" dirty="0"/>
              <a:t>Analysis:</a:t>
            </a:r>
          </a:p>
          <a:p>
            <a:pPr lvl="1"/>
            <a:r>
              <a:rPr lang="en-US" dirty="0"/>
              <a:t>Hierarchical Clustering</a:t>
            </a:r>
          </a:p>
          <a:p>
            <a:pPr lvl="1"/>
            <a:r>
              <a:rPr lang="en-US" dirty="0"/>
              <a:t>Distance/</a:t>
            </a:r>
            <a:r>
              <a:rPr lang="en-US" i="1" dirty="0"/>
              <a:t>R</a:t>
            </a:r>
            <a:r>
              <a:rPr lang="en-US" i="1" baseline="-25000" dirty="0"/>
              <a:t>V</a:t>
            </a:r>
            <a:r>
              <a:rPr lang="en-US" i="1" dirty="0"/>
              <a:t> </a:t>
            </a:r>
            <a:r>
              <a:rPr lang="en-US" dirty="0"/>
              <a:t>analysis </a:t>
            </a:r>
            <a:r>
              <a:rPr lang="en-US" sz="1100" dirty="0"/>
              <a:t>(Abdi et al., 2008)</a:t>
            </a:r>
            <a:endParaRPr lang="en-US" dirty="0"/>
          </a:p>
          <a:p>
            <a:pPr lvl="1"/>
            <a:r>
              <a:rPr lang="en-US" dirty="0"/>
              <a:t>Correspondence analysis (CA)</a:t>
            </a:r>
          </a:p>
        </p:txBody>
      </p:sp>
      <p:pic>
        <p:nvPicPr>
          <p:cNvPr id="4" name="Picture 3">
            <a:extLst>
              <a:ext uri="{FF2B5EF4-FFF2-40B4-BE49-F238E27FC236}">
                <a16:creationId xmlns:a16="http://schemas.microsoft.com/office/drawing/2014/main" id="{01AD5F21-90B7-4057-8AF6-0760A1B107CD}"/>
              </a:ext>
            </a:extLst>
          </p:cNvPr>
          <p:cNvPicPr>
            <a:picLocks noChangeAspect="1"/>
          </p:cNvPicPr>
          <p:nvPr/>
        </p:nvPicPr>
        <p:blipFill>
          <a:blip r:embed="rId3"/>
          <a:stretch>
            <a:fillRect/>
          </a:stretch>
        </p:blipFill>
        <p:spPr>
          <a:xfrm>
            <a:off x="5181600" y="1352550"/>
            <a:ext cx="3372485" cy="2880120"/>
          </a:xfrm>
          <a:prstGeom prst="rect">
            <a:avLst/>
          </a:prstGeom>
        </p:spPr>
      </p:pic>
      <p:pic>
        <p:nvPicPr>
          <p:cNvPr id="5" name="Picture 4">
            <a:extLst>
              <a:ext uri="{FF2B5EF4-FFF2-40B4-BE49-F238E27FC236}">
                <a16:creationId xmlns:a16="http://schemas.microsoft.com/office/drawing/2014/main" id="{79505AC9-3A43-43F0-A106-8C39BD08B396}"/>
              </a:ext>
            </a:extLst>
          </p:cNvPr>
          <p:cNvPicPr>
            <a:picLocks noChangeAspect="1"/>
          </p:cNvPicPr>
          <p:nvPr/>
        </p:nvPicPr>
        <p:blipFill>
          <a:blip r:embed="rId4"/>
          <a:stretch>
            <a:fillRect/>
          </a:stretch>
        </p:blipFill>
        <p:spPr>
          <a:xfrm>
            <a:off x="4863748" y="1555049"/>
            <a:ext cx="4008188" cy="2475122"/>
          </a:xfrm>
          <a:prstGeom prst="rect">
            <a:avLst/>
          </a:prstGeom>
        </p:spPr>
      </p:pic>
      <p:pic>
        <p:nvPicPr>
          <p:cNvPr id="6" name="Picture 5">
            <a:extLst>
              <a:ext uri="{FF2B5EF4-FFF2-40B4-BE49-F238E27FC236}">
                <a16:creationId xmlns:a16="http://schemas.microsoft.com/office/drawing/2014/main" id="{D3CEC5AA-2DB7-4587-95AF-0946A0BDE9AC}"/>
              </a:ext>
            </a:extLst>
          </p:cNvPr>
          <p:cNvPicPr>
            <a:picLocks noChangeAspect="1"/>
          </p:cNvPicPr>
          <p:nvPr/>
        </p:nvPicPr>
        <p:blipFill rotWithShape="1">
          <a:blip r:embed="rId5"/>
          <a:srcRect l="120"/>
          <a:stretch/>
        </p:blipFill>
        <p:spPr>
          <a:xfrm>
            <a:off x="4768788" y="1657350"/>
            <a:ext cx="4198108" cy="2229058"/>
          </a:xfrm>
          <a:prstGeom prst="rect">
            <a:avLst/>
          </a:prstGeom>
        </p:spPr>
      </p:pic>
    </p:spTree>
    <p:extLst>
      <p:ext uri="{BB962C8B-B14F-4D97-AF65-F5344CB8AC3E}">
        <p14:creationId xmlns:p14="http://schemas.microsoft.com/office/powerpoint/2010/main" val="376943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64AD-3B0F-475F-8633-32F8FC3F205F}"/>
              </a:ext>
            </a:extLst>
          </p:cNvPr>
          <p:cNvSpPr>
            <a:spLocks noGrp="1"/>
          </p:cNvSpPr>
          <p:nvPr>
            <p:ph type="title"/>
          </p:nvPr>
        </p:nvSpPr>
        <p:spPr/>
        <p:txBody>
          <a:bodyPr/>
          <a:lstStyle/>
          <a:p>
            <a:r>
              <a:rPr lang="en-US" dirty="0"/>
              <a:t>Results: Participants</a:t>
            </a:r>
          </a:p>
        </p:txBody>
      </p:sp>
      <p:pic>
        <p:nvPicPr>
          <p:cNvPr id="5" name="Content Placeholder 4">
            <a:extLst>
              <a:ext uri="{FF2B5EF4-FFF2-40B4-BE49-F238E27FC236}">
                <a16:creationId xmlns:a16="http://schemas.microsoft.com/office/drawing/2014/main" id="{D0A3D257-4F3B-4DCB-BEBC-A46270FFF686}"/>
              </a:ext>
            </a:extLst>
          </p:cNvPr>
          <p:cNvPicPr>
            <a:picLocks noGrp="1" noChangeAspect="1"/>
          </p:cNvPicPr>
          <p:nvPr>
            <p:ph idx="1"/>
          </p:nvPr>
        </p:nvPicPr>
        <p:blipFill>
          <a:blip r:embed="rId3"/>
          <a:stretch>
            <a:fillRect/>
          </a:stretch>
        </p:blipFill>
        <p:spPr>
          <a:xfrm>
            <a:off x="1822171" y="1200150"/>
            <a:ext cx="5499658" cy="3394075"/>
          </a:xfrm>
          <a:prstGeom prst="rect">
            <a:avLst/>
          </a:prstGeom>
        </p:spPr>
      </p:pic>
    </p:spTree>
    <p:extLst>
      <p:ext uri="{BB962C8B-B14F-4D97-AF65-F5344CB8AC3E}">
        <p14:creationId xmlns:p14="http://schemas.microsoft.com/office/powerpoint/2010/main" val="226787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C419-158B-4FD5-BBCA-87721C72E650}"/>
              </a:ext>
            </a:extLst>
          </p:cNvPr>
          <p:cNvSpPr>
            <a:spLocks noGrp="1"/>
          </p:cNvSpPr>
          <p:nvPr>
            <p:ph type="title"/>
          </p:nvPr>
        </p:nvSpPr>
        <p:spPr/>
        <p:txBody>
          <a:bodyPr/>
          <a:lstStyle/>
          <a:p>
            <a:r>
              <a:rPr lang="en-US" dirty="0"/>
              <a:t>Results: Participants</a:t>
            </a:r>
          </a:p>
        </p:txBody>
      </p:sp>
      <p:sp>
        <p:nvSpPr>
          <p:cNvPr id="8" name="Content Placeholder 7">
            <a:extLst>
              <a:ext uri="{FF2B5EF4-FFF2-40B4-BE49-F238E27FC236}">
                <a16:creationId xmlns:a16="http://schemas.microsoft.com/office/drawing/2014/main" id="{052EAFD1-B315-4420-9673-0878771EE2CD}"/>
              </a:ext>
            </a:extLst>
          </p:cNvPr>
          <p:cNvSpPr>
            <a:spLocks noGrp="1"/>
          </p:cNvSpPr>
          <p:nvPr>
            <p:ph idx="1"/>
          </p:nvPr>
        </p:nvSpPr>
        <p:spPr>
          <a:xfrm>
            <a:off x="457200" y="1172712"/>
            <a:ext cx="4572000" cy="3487152"/>
          </a:xfrm>
        </p:spPr>
        <p:txBody>
          <a:bodyPr>
            <a:normAutofit/>
          </a:bodyPr>
          <a:lstStyle/>
          <a:p>
            <a:r>
              <a:rPr lang="en-US" dirty="0"/>
              <a:t>Data Points:</a:t>
            </a:r>
          </a:p>
          <a:p>
            <a:pPr lvl="1"/>
            <a:r>
              <a:rPr lang="en-US" dirty="0"/>
              <a:t>American (n = 171) &amp; </a:t>
            </a:r>
            <a:br>
              <a:rPr lang="en-US" dirty="0"/>
            </a:br>
            <a:r>
              <a:rPr lang="en-US" dirty="0"/>
              <a:t>French  (n = 111)</a:t>
            </a:r>
          </a:p>
          <a:p>
            <a:pPr lvl="1"/>
            <a:endParaRPr lang="en-US" dirty="0"/>
          </a:p>
          <a:p>
            <a:r>
              <a:rPr lang="en-US" i="1" dirty="0"/>
              <a:t>R</a:t>
            </a:r>
            <a:r>
              <a:rPr lang="en-US" i="1" baseline="-25000" dirty="0"/>
              <a:t>V</a:t>
            </a:r>
            <a:r>
              <a:rPr lang="en-US" dirty="0"/>
              <a:t> analysis</a:t>
            </a:r>
          </a:p>
          <a:p>
            <a:pPr lvl="1"/>
            <a:r>
              <a:rPr lang="en-US" dirty="0"/>
              <a:t>MDS on </a:t>
            </a:r>
            <a:r>
              <a:rPr lang="en-US" i="1" dirty="0"/>
              <a:t>R</a:t>
            </a:r>
            <a:r>
              <a:rPr lang="en-US" i="1" baseline="-25000" dirty="0"/>
              <a:t>V</a:t>
            </a:r>
            <a:r>
              <a:rPr lang="en-US" dirty="0"/>
              <a:t> matrix</a:t>
            </a:r>
          </a:p>
          <a:p>
            <a:pPr lvl="1"/>
            <a:r>
              <a:rPr lang="en-US" dirty="0"/>
              <a:t>Significant group differences </a:t>
            </a:r>
            <a:br>
              <a:rPr lang="en-US" dirty="0"/>
            </a:br>
            <a:r>
              <a:rPr lang="en-US" sz="1200" dirty="0"/>
              <a:t>(</a:t>
            </a:r>
            <a:r>
              <a:rPr lang="en-US" sz="1200" i="1" dirty="0"/>
              <a:t>p &lt; </a:t>
            </a:r>
            <a:r>
              <a:rPr lang="en-US" sz="1200" dirty="0"/>
              <a:t>.001)</a:t>
            </a:r>
            <a:endParaRPr lang="en-US" dirty="0"/>
          </a:p>
          <a:p>
            <a:pPr lvl="1"/>
            <a:endParaRPr lang="en-US" dirty="0"/>
          </a:p>
          <a:p>
            <a:pPr lvl="1"/>
            <a:endParaRPr lang="en-US" dirty="0"/>
          </a:p>
        </p:txBody>
      </p:sp>
      <p:pic>
        <p:nvPicPr>
          <p:cNvPr id="3" name="Picture 2">
            <a:extLst>
              <a:ext uri="{FF2B5EF4-FFF2-40B4-BE49-F238E27FC236}">
                <a16:creationId xmlns:a16="http://schemas.microsoft.com/office/drawing/2014/main" id="{00B3123F-B002-4F23-AEF2-B2E14D167B6F}"/>
              </a:ext>
            </a:extLst>
          </p:cNvPr>
          <p:cNvPicPr>
            <a:picLocks noChangeAspect="1"/>
          </p:cNvPicPr>
          <p:nvPr/>
        </p:nvPicPr>
        <p:blipFill rotWithShape="1">
          <a:blip r:embed="rId3"/>
          <a:srcRect l="22902" r="21216"/>
          <a:stretch/>
        </p:blipFill>
        <p:spPr>
          <a:xfrm>
            <a:off x="4572000" y="895350"/>
            <a:ext cx="3448493" cy="3815954"/>
          </a:xfrm>
          <a:prstGeom prst="rect">
            <a:avLst/>
          </a:prstGeom>
        </p:spPr>
      </p:pic>
    </p:spTree>
    <p:extLst>
      <p:ext uri="{BB962C8B-B14F-4D97-AF65-F5344CB8AC3E}">
        <p14:creationId xmlns:p14="http://schemas.microsoft.com/office/powerpoint/2010/main" val="2635517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64AD-3B0F-475F-8633-32F8FC3F205F}"/>
              </a:ext>
            </a:extLst>
          </p:cNvPr>
          <p:cNvSpPr>
            <a:spLocks noGrp="1"/>
          </p:cNvSpPr>
          <p:nvPr>
            <p:ph type="title"/>
          </p:nvPr>
        </p:nvSpPr>
        <p:spPr/>
        <p:txBody>
          <a:bodyPr/>
          <a:lstStyle/>
          <a:p>
            <a:r>
              <a:rPr lang="en-US" dirty="0"/>
              <a:t>Results: Excerpts</a:t>
            </a:r>
          </a:p>
        </p:txBody>
      </p:sp>
      <p:pic>
        <p:nvPicPr>
          <p:cNvPr id="4" name="Content Placeholder 3">
            <a:extLst>
              <a:ext uri="{FF2B5EF4-FFF2-40B4-BE49-F238E27FC236}">
                <a16:creationId xmlns:a16="http://schemas.microsoft.com/office/drawing/2014/main" id="{8A90658B-941E-41C1-B967-654865ED10CC}"/>
              </a:ext>
            </a:extLst>
          </p:cNvPr>
          <p:cNvPicPr>
            <a:picLocks noGrp="1" noChangeAspect="1"/>
          </p:cNvPicPr>
          <p:nvPr>
            <p:ph idx="1"/>
          </p:nvPr>
        </p:nvPicPr>
        <p:blipFill>
          <a:blip r:embed="rId3"/>
          <a:stretch>
            <a:fillRect/>
          </a:stretch>
        </p:blipFill>
        <p:spPr>
          <a:xfrm>
            <a:off x="1822171" y="1063229"/>
            <a:ext cx="5499658" cy="3394075"/>
          </a:xfrm>
          <a:prstGeom prst="rect">
            <a:avLst/>
          </a:prstGeom>
        </p:spPr>
      </p:pic>
    </p:spTree>
    <p:extLst>
      <p:ext uri="{BB962C8B-B14F-4D97-AF65-F5344CB8AC3E}">
        <p14:creationId xmlns:p14="http://schemas.microsoft.com/office/powerpoint/2010/main" val="83287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64AD-3B0F-475F-8633-32F8FC3F205F}"/>
              </a:ext>
            </a:extLst>
          </p:cNvPr>
          <p:cNvSpPr>
            <a:spLocks noGrp="1"/>
          </p:cNvSpPr>
          <p:nvPr>
            <p:ph type="title"/>
          </p:nvPr>
        </p:nvSpPr>
        <p:spPr/>
        <p:txBody>
          <a:bodyPr/>
          <a:lstStyle/>
          <a:p>
            <a:r>
              <a:rPr lang="en-US" dirty="0"/>
              <a:t>Results: Excerpts</a:t>
            </a:r>
          </a:p>
        </p:txBody>
      </p:sp>
      <p:pic>
        <p:nvPicPr>
          <p:cNvPr id="8" name="Content Placeholder 7">
            <a:extLst>
              <a:ext uri="{FF2B5EF4-FFF2-40B4-BE49-F238E27FC236}">
                <a16:creationId xmlns:a16="http://schemas.microsoft.com/office/drawing/2014/main" id="{36315C8B-4C1D-4FBF-A37F-5A4468831300}"/>
              </a:ext>
            </a:extLst>
          </p:cNvPr>
          <p:cNvPicPr>
            <a:picLocks noGrp="1" noChangeAspect="1"/>
          </p:cNvPicPr>
          <p:nvPr>
            <p:ph idx="1"/>
          </p:nvPr>
        </p:nvPicPr>
        <p:blipFill>
          <a:blip r:embed="rId3"/>
          <a:stretch>
            <a:fillRect/>
          </a:stretch>
        </p:blipFill>
        <p:spPr>
          <a:xfrm>
            <a:off x="1822171" y="1200150"/>
            <a:ext cx="5499658" cy="3394075"/>
          </a:xfrm>
          <a:prstGeom prst="rect">
            <a:avLst/>
          </a:prstGeom>
        </p:spPr>
      </p:pic>
    </p:spTree>
    <p:extLst>
      <p:ext uri="{BB962C8B-B14F-4D97-AF65-F5344CB8AC3E}">
        <p14:creationId xmlns:p14="http://schemas.microsoft.com/office/powerpoint/2010/main" val="3775334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283B-695F-4028-B491-4BB2B0C42882}"/>
              </a:ext>
            </a:extLst>
          </p:cNvPr>
          <p:cNvSpPr>
            <a:spLocks noGrp="1"/>
          </p:cNvSpPr>
          <p:nvPr>
            <p:ph type="title"/>
          </p:nvPr>
        </p:nvSpPr>
        <p:spPr>
          <a:xfrm>
            <a:off x="487960" y="2143125"/>
            <a:ext cx="2438400" cy="857250"/>
          </a:xfrm>
        </p:spPr>
        <p:txBody>
          <a:bodyPr>
            <a:normAutofit fontScale="90000"/>
          </a:bodyPr>
          <a:lstStyle/>
          <a:p>
            <a:r>
              <a:rPr lang="en-US" dirty="0"/>
              <a:t>Results: Excerpts</a:t>
            </a:r>
          </a:p>
        </p:txBody>
      </p:sp>
      <p:pic>
        <p:nvPicPr>
          <p:cNvPr id="4" name="Content Placeholder 3">
            <a:extLst>
              <a:ext uri="{FF2B5EF4-FFF2-40B4-BE49-F238E27FC236}">
                <a16:creationId xmlns:a16="http://schemas.microsoft.com/office/drawing/2014/main" id="{F0E8AA1F-1DAC-4530-9408-D205E0932AE4}"/>
              </a:ext>
            </a:extLst>
          </p:cNvPr>
          <p:cNvPicPr>
            <a:picLocks noGrp="1" noChangeAspect="1"/>
          </p:cNvPicPr>
          <p:nvPr>
            <p:ph idx="1"/>
          </p:nvPr>
        </p:nvPicPr>
        <p:blipFill rotWithShape="1">
          <a:blip r:embed="rId3"/>
          <a:srcRect l="11128" r="11128"/>
          <a:stretch/>
        </p:blipFill>
        <p:spPr>
          <a:xfrm>
            <a:off x="3389795" y="209550"/>
            <a:ext cx="5364937" cy="4267200"/>
          </a:xfrm>
          <a:prstGeom prst="rect">
            <a:avLst/>
          </a:prstGeom>
        </p:spPr>
      </p:pic>
    </p:spTree>
    <p:extLst>
      <p:ext uri="{BB962C8B-B14F-4D97-AF65-F5344CB8AC3E}">
        <p14:creationId xmlns:p14="http://schemas.microsoft.com/office/powerpoint/2010/main" val="4234398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6173</TotalTime>
  <Words>2184</Words>
  <Application>Microsoft Office PowerPoint</Application>
  <PresentationFormat>On-screen Show (16:9)</PresentationFormat>
  <Paragraphs>124</Paragraphs>
  <Slides>15</Slides>
  <Notes>13</Notes>
  <HiddenSlides>5</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Corbel</vt:lpstr>
      <vt:lpstr>Office Theme</vt:lpstr>
      <vt:lpstr>Musical Descriptors</vt:lpstr>
      <vt:lpstr>The Project</vt:lpstr>
      <vt:lpstr>Questions</vt:lpstr>
      <vt:lpstr>Data</vt:lpstr>
      <vt:lpstr>Results: Participants</vt:lpstr>
      <vt:lpstr>Results: Participants</vt:lpstr>
      <vt:lpstr>Results: Excerpts</vt:lpstr>
      <vt:lpstr>Results: Excerpts</vt:lpstr>
      <vt:lpstr>Results: Excerpts</vt:lpstr>
      <vt:lpstr>Results: Excerpts</vt:lpstr>
      <vt:lpstr>Results: Excerpts</vt:lpstr>
      <vt:lpstr>Results: Excerpts</vt:lpstr>
      <vt:lpstr>Results: Excerpts</vt:lpstr>
      <vt:lpstr>Thanks</vt:lpstr>
      <vt:lpstr>Questions for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University of Texas at Dallas</dc:title>
  <dc:creator>Melton, Jessica</dc:creator>
  <cp:lastModifiedBy>Mizener, Brendon J</cp:lastModifiedBy>
  <cp:revision>61</cp:revision>
  <dcterms:created xsi:type="dcterms:W3CDTF">2015-05-26T20:34:39Z</dcterms:created>
  <dcterms:modified xsi:type="dcterms:W3CDTF">2021-11-08T03:31:46Z</dcterms:modified>
</cp:coreProperties>
</file>